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 id="2147483727" r:id="rId5"/>
  </p:sldMasterIdLst>
  <p:notesMasterIdLst>
    <p:notesMasterId r:id="rId38"/>
  </p:notesMasterIdLst>
  <p:handoutMasterIdLst>
    <p:handoutMasterId r:id="rId39"/>
  </p:handoutMasterIdLst>
  <p:sldIdLst>
    <p:sldId id="256" r:id="rId6"/>
    <p:sldId id="305" r:id="rId7"/>
    <p:sldId id="362" r:id="rId8"/>
    <p:sldId id="340" r:id="rId9"/>
    <p:sldId id="339" r:id="rId10"/>
    <p:sldId id="258" r:id="rId11"/>
    <p:sldId id="384" r:id="rId12"/>
    <p:sldId id="342" r:id="rId13"/>
    <p:sldId id="344" r:id="rId14"/>
    <p:sldId id="352" r:id="rId15"/>
    <p:sldId id="401" r:id="rId16"/>
    <p:sldId id="364" r:id="rId17"/>
    <p:sldId id="404" r:id="rId18"/>
    <p:sldId id="405" r:id="rId19"/>
    <p:sldId id="406" r:id="rId20"/>
    <p:sldId id="417" r:id="rId21"/>
    <p:sldId id="407" r:id="rId22"/>
    <p:sldId id="408" r:id="rId23"/>
    <p:sldId id="409" r:id="rId24"/>
    <p:sldId id="410" r:id="rId25"/>
    <p:sldId id="411" r:id="rId26"/>
    <p:sldId id="412" r:id="rId27"/>
    <p:sldId id="395" r:id="rId28"/>
    <p:sldId id="403" r:id="rId29"/>
    <p:sldId id="413" r:id="rId30"/>
    <p:sldId id="414" r:id="rId31"/>
    <p:sldId id="415" r:id="rId32"/>
    <p:sldId id="416" r:id="rId33"/>
    <p:sldId id="370" r:id="rId34"/>
    <p:sldId id="304" r:id="rId35"/>
    <p:sldId id="335" r:id="rId36"/>
    <p:sldId id="361"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F3ABE00E-F2E3-4E65-8418-430D94EAC67B}" name="Trish Sanchez" initials="TS" userId="S::pgs46@finance.rutgers.edu::a65dcaad-d0ae-401f-a4e5-ad6a47688d51" providerId="AD"/>
  <p188:author id="{D0158594-E065-B9CA-81ED-6DCE7ACC5587}" name="Stephanie Reed" initials="SR" userId="S::sreed@finance.rutgers.edu::6cf36f31-6a1d-4a69-8833-5e7502d16bd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0D18"/>
    <a:srgbClr val="EEEEEE"/>
    <a:srgbClr val="666666"/>
    <a:srgbClr val="CC0033"/>
    <a:srgbClr val="D8D8D8"/>
    <a:srgbClr val="EBB600"/>
    <a:srgbClr val="D4ECBA"/>
    <a:srgbClr val="ABDA78"/>
    <a:srgbClr val="EBFFFF"/>
    <a:srgbClr val="6A757C"/>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77" autoAdjust="0"/>
    <p:restoredTop sz="92479" autoAdjust="0"/>
  </p:normalViewPr>
  <p:slideViewPr>
    <p:cSldViewPr snapToGrid="0">
      <p:cViewPr varScale="1">
        <p:scale>
          <a:sx n="84" d="100"/>
          <a:sy n="84" d="100"/>
        </p:scale>
        <p:origin x="57" y="3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A50702-3C68-4B14-B819-72B57D27F9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0F4880-E690-44D0-8356-A9E7BDBAB0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6205E-B305-4B90-9534-3C5E99A0275E}" type="datetimeFigureOut">
              <a:rPr lang="en-US" smtClean="0"/>
              <a:t>11/13/2023</a:t>
            </a:fld>
            <a:endParaRPr lang="en-US" dirty="0"/>
          </a:p>
        </p:txBody>
      </p:sp>
      <p:sp>
        <p:nvSpPr>
          <p:cNvPr id="4" name="Footer Placeholder 3">
            <a:extLst>
              <a:ext uri="{FF2B5EF4-FFF2-40B4-BE49-F238E27FC236}">
                <a16:creationId xmlns:a16="http://schemas.microsoft.com/office/drawing/2014/main" id="{26B4ACF6-39FD-4B08-A7D5-5BFDC37B46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7C9FD2-2C57-4DE7-8EA4-86DEE80B98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AC623C-86E0-4A85-83FB-F4A716956FD4}" type="slidenum">
              <a:rPr lang="en-US" smtClean="0"/>
              <a:t>‹#›</a:t>
            </a:fld>
            <a:endParaRPr lang="en-US" dirty="0"/>
          </a:p>
        </p:txBody>
      </p:sp>
    </p:spTree>
    <p:extLst>
      <p:ext uri="{BB962C8B-B14F-4D97-AF65-F5344CB8AC3E}">
        <p14:creationId xmlns:p14="http://schemas.microsoft.com/office/powerpoint/2010/main" val="1693955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722F1-E430-42A1-A473-1759336AECCE}" type="datetimeFigureOut">
              <a:rPr lang="en-US" smtClean="0"/>
              <a:t>11/13/2023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D7554-D10C-4E29-B8E6-BB7111FA614F}" type="slidenum">
              <a:rPr lang="en-US" smtClean="0"/>
              <a:t>‹#›</a:t>
            </a:fld>
            <a:endParaRPr lang="en-US" dirty="0"/>
          </a:p>
        </p:txBody>
      </p:sp>
    </p:spTree>
    <p:extLst>
      <p:ext uri="{BB962C8B-B14F-4D97-AF65-F5344CB8AC3E}">
        <p14:creationId xmlns:p14="http://schemas.microsoft.com/office/powerpoint/2010/main" val="351734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STEPHANIE</a:t>
            </a:r>
          </a:p>
        </p:txBody>
      </p:sp>
      <p:sp>
        <p:nvSpPr>
          <p:cNvPr id="4" name="Slide Number Placeholder 3"/>
          <p:cNvSpPr>
            <a:spLocks noGrp="1"/>
          </p:cNvSpPr>
          <p:nvPr>
            <p:ph type="sldNum" sz="quarter" idx="5"/>
          </p:nvPr>
        </p:nvSpPr>
        <p:spPr/>
        <p:txBody>
          <a:bodyPr/>
          <a:lstStyle/>
          <a:p>
            <a:fld id="{C37D7554-D10C-4E29-B8E6-BB7111FA614F}" type="slidenum">
              <a:rPr lang="en-US" smtClean="0"/>
              <a:t>1</a:t>
            </a:fld>
            <a:endParaRPr lang="en-US" dirty="0"/>
          </a:p>
        </p:txBody>
      </p:sp>
    </p:spTree>
    <p:extLst>
      <p:ext uri="{BB962C8B-B14F-4D97-AF65-F5344CB8AC3E}">
        <p14:creationId xmlns:p14="http://schemas.microsoft.com/office/powerpoint/2010/main" val="2740774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ELLEN</a:t>
            </a:r>
          </a:p>
        </p:txBody>
      </p:sp>
      <p:sp>
        <p:nvSpPr>
          <p:cNvPr id="4" name="Slide Number Placeholder 3"/>
          <p:cNvSpPr>
            <a:spLocks noGrp="1"/>
          </p:cNvSpPr>
          <p:nvPr>
            <p:ph type="sldNum" sz="quarter" idx="5"/>
          </p:nvPr>
        </p:nvSpPr>
        <p:spPr/>
        <p:txBody>
          <a:bodyPr/>
          <a:lstStyle/>
          <a:p>
            <a:fld id="{C37D7554-D10C-4E29-B8E6-BB7111FA614F}" type="slidenum">
              <a:rPr lang="en-US" smtClean="0"/>
              <a:t>10</a:t>
            </a:fld>
            <a:endParaRPr lang="en-US" dirty="0"/>
          </a:p>
        </p:txBody>
      </p:sp>
    </p:spTree>
    <p:extLst>
      <p:ext uri="{BB962C8B-B14F-4D97-AF65-F5344CB8AC3E}">
        <p14:creationId xmlns:p14="http://schemas.microsoft.com/office/powerpoint/2010/main" val="1907972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ELLEN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7D7554-D10C-4E29-B8E6-BB7111FA6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22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7D7554-D10C-4E29-B8E6-BB7111FA6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0561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7D7554-D10C-4E29-B8E6-BB7111FA6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1667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7D7554-D10C-4E29-B8E6-BB7111FA6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7993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7D7554-D10C-4E29-B8E6-BB7111FA6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3233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7D7554-D10C-4E29-B8E6-BB7111FA6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7393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7D7554-D10C-4E29-B8E6-BB7111FA6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2613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7D7554-D10C-4E29-B8E6-BB7111FA6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6430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7D7554-D10C-4E29-B8E6-BB7111FA6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8780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STEPHANIE</a:t>
            </a:r>
          </a:p>
        </p:txBody>
      </p:sp>
      <p:sp>
        <p:nvSpPr>
          <p:cNvPr id="4" name="Slide Number Placeholder 3"/>
          <p:cNvSpPr>
            <a:spLocks noGrp="1"/>
          </p:cNvSpPr>
          <p:nvPr>
            <p:ph type="sldNum" sz="quarter" idx="5"/>
          </p:nvPr>
        </p:nvSpPr>
        <p:spPr/>
        <p:txBody>
          <a:bodyPr/>
          <a:lstStyle/>
          <a:p>
            <a:fld id="{C37D7554-D10C-4E29-B8E6-BB7111FA614F}" type="slidenum">
              <a:rPr lang="en-US" smtClean="0"/>
              <a:t>2</a:t>
            </a:fld>
            <a:endParaRPr lang="en-US" dirty="0"/>
          </a:p>
        </p:txBody>
      </p:sp>
    </p:spTree>
    <p:extLst>
      <p:ext uri="{BB962C8B-B14F-4D97-AF65-F5344CB8AC3E}">
        <p14:creationId xmlns:p14="http://schemas.microsoft.com/office/powerpoint/2010/main" val="2630038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7D7554-D10C-4E29-B8E6-BB7111FA6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6778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7D7554-D10C-4E29-B8E6-BB7111FA6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483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7D7554-D10C-4E29-B8E6-BB7111FA6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8885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7D7554-D10C-4E29-B8E6-BB7111FA6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0592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7D7554-D10C-4E29-B8E6-BB7111FA6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8169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7D7554-D10C-4E29-B8E6-BB7111FA6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04956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7D7554-D10C-4E29-B8E6-BB7111FA6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7367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7D7554-D10C-4E29-B8E6-BB7111FA6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58976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7D7554-D10C-4E29-B8E6-BB7111FA6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60069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5"/>
          </p:nvPr>
        </p:nvSpPr>
        <p:spPr/>
        <p:txBody>
          <a:bodyPr/>
          <a:lstStyle/>
          <a:p>
            <a:fld id="{C37D7554-D10C-4E29-B8E6-BB7111FA614F}" type="slidenum">
              <a:rPr lang="en-US" smtClean="0"/>
              <a:t>30</a:t>
            </a:fld>
            <a:endParaRPr lang="en-US" dirty="0"/>
          </a:p>
        </p:txBody>
      </p:sp>
    </p:spTree>
    <p:extLst>
      <p:ext uri="{BB962C8B-B14F-4D97-AF65-F5344CB8AC3E}">
        <p14:creationId xmlns:p14="http://schemas.microsoft.com/office/powerpoint/2010/main" val="3103797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5"/>
          </p:nvPr>
        </p:nvSpPr>
        <p:spPr/>
        <p:txBody>
          <a:bodyPr/>
          <a:lstStyle/>
          <a:p>
            <a:fld id="{C37D7554-D10C-4E29-B8E6-BB7111FA614F}" type="slidenum">
              <a:rPr lang="en-US" smtClean="0"/>
              <a:t>3</a:t>
            </a:fld>
            <a:endParaRPr lang="en-US" dirty="0"/>
          </a:p>
        </p:txBody>
      </p:sp>
    </p:spTree>
    <p:extLst>
      <p:ext uri="{BB962C8B-B14F-4D97-AF65-F5344CB8AC3E}">
        <p14:creationId xmlns:p14="http://schemas.microsoft.com/office/powerpoint/2010/main" val="477004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5"/>
          </p:nvPr>
        </p:nvSpPr>
        <p:spPr/>
        <p:txBody>
          <a:bodyPr/>
          <a:lstStyle/>
          <a:p>
            <a:fld id="{C37D7554-D10C-4E29-B8E6-BB7111FA614F}" type="slidenum">
              <a:rPr lang="en-US" smtClean="0"/>
              <a:t>4</a:t>
            </a:fld>
            <a:endParaRPr lang="en-US" dirty="0"/>
          </a:p>
        </p:txBody>
      </p:sp>
    </p:spTree>
    <p:extLst>
      <p:ext uri="{BB962C8B-B14F-4D97-AF65-F5344CB8AC3E}">
        <p14:creationId xmlns:p14="http://schemas.microsoft.com/office/powerpoint/2010/main" val="1871500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5"/>
          </p:nvPr>
        </p:nvSpPr>
        <p:spPr/>
        <p:txBody>
          <a:bodyPr/>
          <a:lstStyle/>
          <a:p>
            <a:fld id="{C37D7554-D10C-4E29-B8E6-BB7111FA614F}" type="slidenum">
              <a:rPr lang="en-US" smtClean="0"/>
              <a:t>5</a:t>
            </a:fld>
            <a:endParaRPr lang="en-US" dirty="0"/>
          </a:p>
        </p:txBody>
      </p:sp>
    </p:spTree>
    <p:extLst>
      <p:ext uri="{BB962C8B-B14F-4D97-AF65-F5344CB8AC3E}">
        <p14:creationId xmlns:p14="http://schemas.microsoft.com/office/powerpoint/2010/main" val="653572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5"/>
          </p:nvPr>
        </p:nvSpPr>
        <p:spPr/>
        <p:txBody>
          <a:bodyPr/>
          <a:lstStyle/>
          <a:p>
            <a:fld id="{C37D7554-D10C-4E29-B8E6-BB7111FA614F}" type="slidenum">
              <a:rPr lang="en-US" smtClean="0"/>
              <a:t>6</a:t>
            </a:fld>
            <a:endParaRPr lang="en-US" dirty="0"/>
          </a:p>
        </p:txBody>
      </p:sp>
    </p:spTree>
    <p:extLst>
      <p:ext uri="{BB962C8B-B14F-4D97-AF65-F5344CB8AC3E}">
        <p14:creationId xmlns:p14="http://schemas.microsoft.com/office/powerpoint/2010/main" val="3475658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7D7554-D10C-4E29-B8E6-BB7111FA61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2862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MICHELE</a:t>
            </a:r>
          </a:p>
        </p:txBody>
      </p:sp>
      <p:sp>
        <p:nvSpPr>
          <p:cNvPr id="4" name="Slide Number Placeholder 3"/>
          <p:cNvSpPr>
            <a:spLocks noGrp="1"/>
          </p:cNvSpPr>
          <p:nvPr>
            <p:ph type="sldNum" sz="quarter" idx="5"/>
          </p:nvPr>
        </p:nvSpPr>
        <p:spPr/>
        <p:txBody>
          <a:bodyPr/>
          <a:lstStyle/>
          <a:p>
            <a:fld id="{C37D7554-D10C-4E29-B8E6-BB7111FA614F}" type="slidenum">
              <a:rPr lang="en-US" smtClean="0"/>
              <a:t>8</a:t>
            </a:fld>
            <a:endParaRPr lang="en-US" dirty="0"/>
          </a:p>
        </p:txBody>
      </p:sp>
    </p:spTree>
    <p:extLst>
      <p:ext uri="{BB962C8B-B14F-4D97-AF65-F5344CB8AC3E}">
        <p14:creationId xmlns:p14="http://schemas.microsoft.com/office/powerpoint/2010/main" val="3161467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a:t>
            </a:r>
          </a:p>
        </p:txBody>
      </p:sp>
      <p:sp>
        <p:nvSpPr>
          <p:cNvPr id="4" name="Slide Number Placeholder 3"/>
          <p:cNvSpPr>
            <a:spLocks noGrp="1"/>
          </p:cNvSpPr>
          <p:nvPr>
            <p:ph type="sldNum" sz="quarter" idx="5"/>
          </p:nvPr>
        </p:nvSpPr>
        <p:spPr/>
        <p:txBody>
          <a:bodyPr/>
          <a:lstStyle/>
          <a:p>
            <a:fld id="{C37D7554-D10C-4E29-B8E6-BB7111FA614F}" type="slidenum">
              <a:rPr lang="en-US" smtClean="0"/>
              <a:t>9</a:t>
            </a:fld>
            <a:endParaRPr lang="en-US" dirty="0"/>
          </a:p>
        </p:txBody>
      </p:sp>
    </p:spTree>
    <p:extLst>
      <p:ext uri="{BB962C8B-B14F-4D97-AF65-F5344CB8AC3E}">
        <p14:creationId xmlns:p14="http://schemas.microsoft.com/office/powerpoint/2010/main" val="3646529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228275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631911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3407271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D65601-5AE2-46FC-B138-694DDD2B510D}"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88379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059141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678679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289047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2946818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3697803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65C9C5B-BBA9-42AB-806E-92FC22E19CBA}"/>
              </a:ext>
            </a:extLst>
          </p:cNvPr>
          <p:cNvSpPr/>
          <p:nvPr userDrawn="1"/>
        </p:nvSpPr>
        <p:spPr>
          <a:xfrm>
            <a:off x="-1" y="0"/>
            <a:ext cx="90374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10">
            <a:extLst>
              <a:ext uri="{FF2B5EF4-FFF2-40B4-BE49-F238E27FC236}">
                <a16:creationId xmlns:a16="http://schemas.microsoft.com/office/drawing/2014/main" id="{AF30CF48-DD5D-4C81-BA7E-470DCBA61E62}"/>
              </a:ext>
            </a:extLst>
          </p:cNvPr>
          <p:cNvSpPr>
            <a:spLocks noGrp="1"/>
          </p:cNvSpPr>
          <p:nvPr>
            <p:ph type="pic" sz="quarter" idx="10" hasCustomPrompt="1"/>
          </p:nvPr>
        </p:nvSpPr>
        <p:spPr>
          <a:xfrm>
            <a:off x="2476500" y="622103"/>
            <a:ext cx="9715500" cy="3720928"/>
          </a:xfrm>
          <a:prstGeom prst="rect">
            <a:avLst/>
          </a:prstGeom>
        </p:spPr>
        <p:txBody>
          <a:bodyPr/>
          <a:lstStyle>
            <a:lvl1pPr marL="0" indent="0" algn="ctr">
              <a:buNone/>
              <a:defRPr/>
            </a:lvl1pPr>
          </a:lstStyle>
          <a:p>
            <a:r>
              <a:rPr lang="en-US" dirty="0"/>
              <a:t>Click to add photo</a:t>
            </a:r>
          </a:p>
        </p:txBody>
      </p:sp>
      <p:cxnSp>
        <p:nvCxnSpPr>
          <p:cNvPr id="15" name="Straight Connector 14">
            <a:extLst>
              <a:ext uri="{FF2B5EF4-FFF2-40B4-BE49-F238E27FC236}">
                <a16:creationId xmlns:a16="http://schemas.microsoft.com/office/drawing/2014/main" id="{E7E08E4E-686B-490D-8EA1-DDC9F1BC7C24}"/>
              </a:ext>
            </a:extLst>
          </p:cNvPr>
          <p:cNvCxnSpPr>
            <a:cxnSpLocks/>
          </p:cNvCxnSpPr>
          <p:nvPr userDrawn="1"/>
        </p:nvCxnSpPr>
        <p:spPr>
          <a:xfrm>
            <a:off x="739466" y="0"/>
            <a:ext cx="0" cy="6187736"/>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12">
            <a:extLst>
              <a:ext uri="{FF2B5EF4-FFF2-40B4-BE49-F238E27FC236}">
                <a16:creationId xmlns:a16="http://schemas.microsoft.com/office/drawing/2014/main" id="{C78B2B3F-3573-4632-872A-ADB36AF4125A}"/>
              </a:ext>
            </a:extLst>
          </p:cNvPr>
          <p:cNvSpPr>
            <a:spLocks noGrp="1"/>
          </p:cNvSpPr>
          <p:nvPr>
            <p:ph type="body" sz="quarter" idx="12" hasCustomPrompt="1"/>
          </p:nvPr>
        </p:nvSpPr>
        <p:spPr>
          <a:xfrm>
            <a:off x="6359337" y="5779363"/>
            <a:ext cx="2459114" cy="685430"/>
          </a:xfrm>
          <a:prstGeom prst="rect">
            <a:avLst/>
          </a:prstGeom>
        </p:spPr>
        <p:txBody>
          <a:bodyPr anchor="ctr"/>
          <a:lstStyle>
            <a:lvl1pPr marL="0" indent="0" algn="r">
              <a:lnSpc>
                <a:spcPct val="80000"/>
              </a:lnSpc>
              <a:spcBef>
                <a:spcPts val="0"/>
              </a:spcBef>
              <a:buNone/>
              <a:defRPr sz="1800" spc="100" baseline="0">
                <a:solidFill>
                  <a:schemeClr val="accent5">
                    <a:lumMod val="20000"/>
                    <a:lumOff val="80000"/>
                  </a:schemeClr>
                </a:solidFill>
                <a:latin typeface="+mn-lt"/>
              </a:defRPr>
            </a:lvl1pPr>
          </a:lstStyle>
          <a:p>
            <a:pPr lvl="0"/>
            <a:r>
              <a:rPr lang="en-US"/>
              <a:t>Click to add name</a:t>
            </a:r>
          </a:p>
        </p:txBody>
      </p:sp>
      <p:sp>
        <p:nvSpPr>
          <p:cNvPr id="12" name="Text Placeholder 12">
            <a:extLst>
              <a:ext uri="{FF2B5EF4-FFF2-40B4-BE49-F238E27FC236}">
                <a16:creationId xmlns:a16="http://schemas.microsoft.com/office/drawing/2014/main" id="{6FF5EE2F-D68A-4C3C-A342-4C0CE6CE20CB}"/>
              </a:ext>
            </a:extLst>
          </p:cNvPr>
          <p:cNvSpPr>
            <a:spLocks noGrp="1"/>
          </p:cNvSpPr>
          <p:nvPr>
            <p:ph type="body" sz="quarter" idx="13" hasCustomPrompt="1"/>
          </p:nvPr>
        </p:nvSpPr>
        <p:spPr>
          <a:xfrm>
            <a:off x="9299663" y="5791178"/>
            <a:ext cx="2459114" cy="685429"/>
          </a:xfrm>
          <a:prstGeom prst="rect">
            <a:avLst/>
          </a:prstGeom>
        </p:spPr>
        <p:txBody>
          <a:bodyPr anchor="ctr"/>
          <a:lstStyle>
            <a:lvl1pPr marL="0" indent="0">
              <a:lnSpc>
                <a:spcPct val="80000"/>
              </a:lnSpc>
              <a:spcBef>
                <a:spcPts val="0"/>
              </a:spcBef>
              <a:buNone/>
              <a:defRPr sz="1600" cap="all" spc="100" baseline="0">
                <a:solidFill>
                  <a:schemeClr val="accent1"/>
                </a:solidFill>
                <a:latin typeface="+mn-lt"/>
              </a:defRPr>
            </a:lvl1pPr>
          </a:lstStyle>
          <a:p>
            <a:pPr lvl="0"/>
            <a:r>
              <a:rPr lang="en-US"/>
              <a:t>Click to add date</a:t>
            </a:r>
          </a:p>
        </p:txBody>
      </p:sp>
      <p:sp>
        <p:nvSpPr>
          <p:cNvPr id="2" name="Title 1">
            <a:extLst>
              <a:ext uri="{FF2B5EF4-FFF2-40B4-BE49-F238E27FC236}">
                <a16:creationId xmlns:a16="http://schemas.microsoft.com/office/drawing/2014/main" id="{D52DB723-8435-4F35-BF55-AFB7DC8FD4C3}"/>
              </a:ext>
            </a:extLst>
          </p:cNvPr>
          <p:cNvSpPr>
            <a:spLocks noGrp="1"/>
          </p:cNvSpPr>
          <p:nvPr>
            <p:ph type="title" hasCustomPrompt="1"/>
          </p:nvPr>
        </p:nvSpPr>
        <p:spPr>
          <a:xfrm>
            <a:off x="995205" y="4965134"/>
            <a:ext cx="4333088" cy="1596004"/>
          </a:xfrm>
          <a:prstGeom prst="rect">
            <a:avLst/>
          </a:prstGeom>
        </p:spPr>
        <p:txBody>
          <a:bodyPr anchor="ctr"/>
          <a:lstStyle>
            <a:lvl1pPr>
              <a:lnSpc>
                <a:spcPct val="80000"/>
              </a:lnSpc>
              <a:defRPr sz="5000" spc="100" baseline="0">
                <a:solidFill>
                  <a:schemeClr val="accent5">
                    <a:lumMod val="20000"/>
                    <a:lumOff val="80000"/>
                  </a:schemeClr>
                </a:solidFill>
              </a:defRPr>
            </a:lvl1pPr>
          </a:lstStyle>
          <a:p>
            <a:r>
              <a:rPr lang="en-US" dirty="0"/>
              <a:t>Click to add title</a:t>
            </a:r>
          </a:p>
        </p:txBody>
      </p:sp>
    </p:spTree>
    <p:extLst>
      <p:ext uri="{BB962C8B-B14F-4D97-AF65-F5344CB8AC3E}">
        <p14:creationId xmlns:p14="http://schemas.microsoft.com/office/powerpoint/2010/main" val="2740180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Meet The Presenter">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9" name="Picture Placeholder 10">
            <a:extLst>
              <a:ext uri="{FF2B5EF4-FFF2-40B4-BE49-F238E27FC236}">
                <a16:creationId xmlns:a16="http://schemas.microsoft.com/office/drawing/2014/main" id="{CD5AE0D9-6B20-4F29-A35B-2A00C25FF84E}"/>
              </a:ext>
            </a:extLst>
          </p:cNvPr>
          <p:cNvSpPr>
            <a:spLocks noGrp="1"/>
          </p:cNvSpPr>
          <p:nvPr>
            <p:ph type="pic" sz="quarter" idx="13" hasCustomPrompt="1"/>
          </p:nvPr>
        </p:nvSpPr>
        <p:spPr>
          <a:xfrm>
            <a:off x="1482906" y="0"/>
            <a:ext cx="4635426" cy="6857999"/>
          </a:xfrm>
          <a:prstGeom prst="rect">
            <a:avLst/>
          </a:prstGeom>
        </p:spPr>
        <p:txBody>
          <a:bodyPr/>
          <a:lstStyle>
            <a:lvl1pPr marL="0" indent="0" algn="ctr">
              <a:buNone/>
              <a:defRPr/>
            </a:lvl1pPr>
          </a:lstStyle>
          <a:p>
            <a:r>
              <a:rPr lang="en-US" dirty="0"/>
              <a:t>Click to add photo</a:t>
            </a:r>
          </a:p>
        </p:txBody>
      </p:sp>
      <p:sp>
        <p:nvSpPr>
          <p:cNvPr id="4" name="Date Placeholder 3">
            <a:extLst>
              <a:ext uri="{FF2B5EF4-FFF2-40B4-BE49-F238E27FC236}">
                <a16:creationId xmlns:a16="http://schemas.microsoft.com/office/drawing/2014/main" id="{12CC56C8-D828-4A31-A5B9-CF1AEFA70D7C}"/>
              </a:ext>
            </a:extLst>
          </p:cNvPr>
          <p:cNvSpPr>
            <a:spLocks noGrp="1"/>
          </p:cNvSpPr>
          <p:nvPr>
            <p:ph type="dt" sz="half" idx="10"/>
          </p:nvPr>
        </p:nvSpPr>
        <p:spPr>
          <a:xfrm>
            <a:off x="1571846" y="6356350"/>
            <a:ext cx="2743200" cy="365125"/>
          </a:xfrm>
        </p:spPr>
        <p:txBody>
          <a:bodyPr/>
          <a:lstStyle>
            <a:lvl1pPr>
              <a:defRPr>
                <a:solidFill>
                  <a:schemeClr val="accent5">
                    <a:lumMod val="20000"/>
                    <a:lumOff val="80000"/>
                  </a:schemeClr>
                </a:solidFill>
              </a:defRPr>
            </a:lvl1pPr>
          </a:lstStyle>
          <a:p>
            <a:endParaRPr lang="en-US" dirty="0"/>
          </a:p>
        </p:txBody>
      </p:sp>
      <p:sp>
        <p:nvSpPr>
          <p:cNvPr id="5" name="Footer Placeholder 4">
            <a:extLst>
              <a:ext uri="{FF2B5EF4-FFF2-40B4-BE49-F238E27FC236}">
                <a16:creationId xmlns:a16="http://schemas.microsoft.com/office/drawing/2014/main" id="{8E0B0264-B3C3-46A0-80DD-67C59DB2AF91}"/>
              </a:ext>
            </a:extLst>
          </p:cNvPr>
          <p:cNvSpPr>
            <a:spLocks noGrp="1"/>
          </p:cNvSpPr>
          <p:nvPr>
            <p:ph type="ftr" sz="quarter" idx="11"/>
          </p:nvPr>
        </p:nvSpPr>
        <p:spPr>
          <a:xfrm>
            <a:off x="6519230" y="6356350"/>
            <a:ext cx="3152912" cy="365125"/>
          </a:xfrm>
        </p:spPr>
        <p:txBody>
          <a:bodyPr/>
          <a:lstStyle>
            <a:lvl1pPr algn="l">
              <a:defRPr>
                <a:solidFill>
                  <a:schemeClr val="accent6">
                    <a:lumMod val="75000"/>
                  </a:schemeClr>
                </a:solidFill>
              </a:defRPr>
            </a:lvl1pPr>
          </a:lstStyle>
          <a:p>
            <a:endParaRPr lang="en-US" dirty="0"/>
          </a:p>
        </p:txBody>
      </p:sp>
      <p:sp>
        <p:nvSpPr>
          <p:cNvPr id="6" name="Slide Number Placeholder 5">
            <a:extLst>
              <a:ext uri="{FF2B5EF4-FFF2-40B4-BE49-F238E27FC236}">
                <a16:creationId xmlns:a16="http://schemas.microsoft.com/office/drawing/2014/main" id="{C85D3C3B-0FFE-494C-B4AC-477B6A9DAF51}"/>
              </a:ext>
            </a:extLst>
          </p:cNvPr>
          <p:cNvSpPr>
            <a:spLocks noGrp="1"/>
          </p:cNvSpPr>
          <p:nvPr>
            <p:ph type="sldNum" sz="quarter" idx="12"/>
          </p:nvPr>
        </p:nvSpPr>
        <p:spPr>
          <a:xfrm>
            <a:off x="10510344" y="6356350"/>
            <a:ext cx="843455" cy="365125"/>
          </a:xfrm>
        </p:spPr>
        <p:txBody>
          <a:bodyPr/>
          <a:lstStyle>
            <a:lvl1pPr>
              <a:defRPr>
                <a:solidFill>
                  <a:schemeClr val="accent6">
                    <a:lumMod val="75000"/>
                  </a:schemeClr>
                </a:solidFill>
              </a:defRPr>
            </a:lvl1pPr>
          </a:lstStyle>
          <a:p>
            <a:fld id="{18D65601-5AE2-46FC-B138-694DDD2B510D}" type="slidenum">
              <a:rPr lang="en-US" smtClean="0"/>
              <a:pPr/>
              <a:t>‹#›</a:t>
            </a:fld>
            <a:endParaRPr lang="en-US" dirty="0"/>
          </a:p>
        </p:txBody>
      </p:sp>
      <p:sp>
        <p:nvSpPr>
          <p:cNvPr id="10" name="Text Placeholder 12">
            <a:extLst>
              <a:ext uri="{FF2B5EF4-FFF2-40B4-BE49-F238E27FC236}">
                <a16:creationId xmlns:a16="http://schemas.microsoft.com/office/drawing/2014/main" id="{1285A10A-1880-4D4E-A99B-1C19043F2A65}"/>
              </a:ext>
            </a:extLst>
          </p:cNvPr>
          <p:cNvSpPr>
            <a:spLocks noGrp="1"/>
          </p:cNvSpPr>
          <p:nvPr>
            <p:ph type="body" sz="quarter" idx="14" hasCustomPrompt="1"/>
          </p:nvPr>
        </p:nvSpPr>
        <p:spPr>
          <a:xfrm>
            <a:off x="6750189" y="2396358"/>
            <a:ext cx="3266975" cy="326687"/>
          </a:xfrm>
          <a:prstGeom prst="rect">
            <a:avLst/>
          </a:prstGeom>
        </p:spPr>
        <p:txBody>
          <a:bodyPr anchor="ctr"/>
          <a:lstStyle>
            <a:lvl1pPr marL="0" indent="0">
              <a:lnSpc>
                <a:spcPct val="80000"/>
              </a:lnSpc>
              <a:spcBef>
                <a:spcPts val="0"/>
              </a:spcBef>
              <a:buNone/>
              <a:defRPr sz="1600" b="1" spc="100" baseline="0">
                <a:solidFill>
                  <a:schemeClr val="accent1"/>
                </a:solidFill>
                <a:latin typeface="+mj-lt"/>
              </a:defRPr>
            </a:lvl1pPr>
          </a:lstStyle>
          <a:p>
            <a:pPr lvl="0"/>
            <a:r>
              <a:rPr lang="en-US"/>
              <a:t>Click to add name</a:t>
            </a:r>
          </a:p>
        </p:txBody>
      </p:sp>
      <p:sp>
        <p:nvSpPr>
          <p:cNvPr id="11" name="Content Placeholder 15">
            <a:extLst>
              <a:ext uri="{FF2B5EF4-FFF2-40B4-BE49-F238E27FC236}">
                <a16:creationId xmlns:a16="http://schemas.microsoft.com/office/drawing/2014/main" id="{624F1FC7-2617-499A-8CB8-B61FC7D9B7BF}"/>
              </a:ext>
            </a:extLst>
          </p:cNvPr>
          <p:cNvSpPr>
            <a:spLocks noGrp="1"/>
          </p:cNvSpPr>
          <p:nvPr>
            <p:ph sz="quarter" idx="15" hasCustomPrompt="1"/>
          </p:nvPr>
        </p:nvSpPr>
        <p:spPr>
          <a:xfrm>
            <a:off x="6749508" y="2756830"/>
            <a:ext cx="4834569" cy="2384195"/>
          </a:xfrm>
          <a:prstGeom prst="rect">
            <a:avLst/>
          </a:prstGeom>
        </p:spPr>
        <p:txBody>
          <a:bodyPr/>
          <a:lstStyle>
            <a:lvl1pPr marL="0" indent="0">
              <a:lnSpc>
                <a:spcPct val="150000"/>
              </a:lnSpc>
              <a:spcBef>
                <a:spcPts val="0"/>
              </a:spcBef>
              <a:spcAft>
                <a:spcPts val="1000"/>
              </a:spcAft>
              <a:buNone/>
              <a:defRPr sz="1400" spc="100" baseline="0"/>
            </a:lvl1pPr>
          </a:lstStyle>
          <a:p>
            <a:pPr lvl="0"/>
            <a:r>
              <a:rPr lang="en-US"/>
              <a:t>Click to add text</a:t>
            </a:r>
          </a:p>
        </p:txBody>
      </p:sp>
      <p:cxnSp>
        <p:nvCxnSpPr>
          <p:cNvPr id="13" name="Straight Connector 12">
            <a:extLst>
              <a:ext uri="{FF2B5EF4-FFF2-40B4-BE49-F238E27FC236}">
                <a16:creationId xmlns:a16="http://schemas.microsoft.com/office/drawing/2014/main" id="{0B169A36-7DEF-42D4-850F-59A3233FD582}"/>
              </a:ext>
              <a:ext uri="{C183D7F6-B498-43B3-948B-1728B52AA6E4}">
                <adec:decorative xmlns:adec="http://schemas.microsoft.com/office/drawing/2017/decorative" val="1"/>
              </a:ext>
            </a:extLst>
          </p:cNvPr>
          <p:cNvCxnSpPr>
            <a:cxnSpLocks/>
          </p:cNvCxnSpPr>
          <p:nvPr userDrawn="1"/>
        </p:nvCxnSpPr>
        <p:spPr>
          <a:xfrm>
            <a:off x="740834" y="0"/>
            <a:ext cx="0" cy="275748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CADB6D5-97B3-42ED-B8C7-5AD951CB8FE1}"/>
              </a:ext>
              <a:ext uri="{C183D7F6-B498-43B3-948B-1728B52AA6E4}">
                <adec:decorative xmlns:adec="http://schemas.microsoft.com/office/drawing/2017/decorative" val="1"/>
              </a:ext>
            </a:extLst>
          </p:cNvPr>
          <p:cNvCxnSpPr>
            <a:cxnSpLocks/>
          </p:cNvCxnSpPr>
          <p:nvPr userDrawn="1"/>
        </p:nvCxnSpPr>
        <p:spPr>
          <a:xfrm>
            <a:off x="8729133" y="2551471"/>
            <a:ext cx="346286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9B7B60A-1B6C-4E40-94D7-AE1BD3712779}"/>
              </a:ext>
            </a:extLst>
          </p:cNvPr>
          <p:cNvSpPr>
            <a:spLocks noGrp="1"/>
          </p:cNvSpPr>
          <p:nvPr>
            <p:ph type="title"/>
          </p:nvPr>
        </p:nvSpPr>
        <p:spPr>
          <a:xfrm rot="16200000">
            <a:off x="-810973" y="4189152"/>
            <a:ext cx="3121302" cy="469478"/>
          </a:xfrm>
          <a:prstGeom prst="rect">
            <a:avLst/>
          </a:prstGeom>
        </p:spPr>
        <p:txBody>
          <a:bodyPr anchor="ctr"/>
          <a:lstStyle>
            <a:lvl1pPr algn="r">
              <a:defRPr lang="en-US" sz="2400" spc="100" baseline="0">
                <a:solidFill>
                  <a:schemeClr val="accent1"/>
                </a:solidFill>
                <a:ea typeface="+mn-ea"/>
                <a:cs typeface="+mn-cs"/>
              </a:defRPr>
            </a:lvl1pPr>
          </a:lstStyle>
          <a:p>
            <a:pPr marL="0" lvl="0" indent="0" algn="r">
              <a:lnSpc>
                <a:spcPct val="80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655587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771923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ercentage of Communication Tools​">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B06ACE2-BA16-48C7-A451-845668BC059A}"/>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009B479B-4CEB-47DB-903C-2E2D2445EB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C6F2130-E7AA-4706-B388-47F7E032B5EA}"/>
              </a:ext>
            </a:extLst>
          </p:cNvPr>
          <p:cNvSpPr>
            <a:spLocks noGrp="1"/>
          </p:cNvSpPr>
          <p:nvPr>
            <p:ph type="sldNum" sz="quarter" idx="12"/>
          </p:nvPr>
        </p:nvSpPr>
        <p:spPr/>
        <p:txBody>
          <a:bodyPr/>
          <a:lstStyle/>
          <a:p>
            <a:fld id="{18D65601-5AE2-46FC-B138-694DDD2B510D}" type="slidenum">
              <a:rPr lang="en-US" smtClean="0"/>
              <a:t>‹#›</a:t>
            </a:fld>
            <a:endParaRPr lang="en-US" dirty="0"/>
          </a:p>
        </p:txBody>
      </p:sp>
      <p:sp>
        <p:nvSpPr>
          <p:cNvPr id="9" name="Rectangle 8">
            <a:extLst>
              <a:ext uri="{FF2B5EF4-FFF2-40B4-BE49-F238E27FC236}">
                <a16:creationId xmlns:a16="http://schemas.microsoft.com/office/drawing/2014/main" id="{67311573-5DB1-44CE-818B-9E5F570408F1}"/>
              </a:ext>
            </a:extLst>
          </p:cNvPr>
          <p:cNvSpPr/>
          <p:nvPr userDrawn="1"/>
        </p:nvSpPr>
        <p:spPr>
          <a:xfrm>
            <a:off x="638177" y="631627"/>
            <a:ext cx="10915645" cy="558819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15">
            <a:extLst>
              <a:ext uri="{FF2B5EF4-FFF2-40B4-BE49-F238E27FC236}">
                <a16:creationId xmlns:a16="http://schemas.microsoft.com/office/drawing/2014/main" id="{6E328664-C733-476A-81C6-2A0B15B001A1}"/>
              </a:ext>
            </a:extLst>
          </p:cNvPr>
          <p:cNvSpPr>
            <a:spLocks noGrp="1"/>
          </p:cNvSpPr>
          <p:nvPr>
            <p:ph sz="quarter" idx="15" hasCustomPrompt="1"/>
          </p:nvPr>
        </p:nvSpPr>
        <p:spPr>
          <a:xfrm>
            <a:off x="2029158" y="2838122"/>
            <a:ext cx="1786759" cy="430923"/>
          </a:xfrm>
          <a:prstGeom prst="rect">
            <a:avLst/>
          </a:prstGeom>
        </p:spPr>
        <p:txBody>
          <a:bodyPr anchor="t"/>
          <a:lstStyle>
            <a:lvl1pPr marL="0" indent="0" algn="l">
              <a:lnSpc>
                <a:spcPct val="150000"/>
              </a:lnSpc>
              <a:spcBef>
                <a:spcPts val="0"/>
              </a:spcBef>
              <a:spcAft>
                <a:spcPts val="0"/>
              </a:spcAft>
              <a:buNone/>
              <a:defRPr sz="1400" spc="100" baseline="0"/>
            </a:lvl1pPr>
          </a:lstStyle>
          <a:p>
            <a:pPr lvl="0"/>
            <a:r>
              <a:rPr lang="en-US"/>
              <a:t>Click to add text</a:t>
            </a:r>
          </a:p>
        </p:txBody>
      </p:sp>
      <p:sp>
        <p:nvSpPr>
          <p:cNvPr id="20" name="Content Placeholder 15">
            <a:extLst>
              <a:ext uri="{FF2B5EF4-FFF2-40B4-BE49-F238E27FC236}">
                <a16:creationId xmlns:a16="http://schemas.microsoft.com/office/drawing/2014/main" id="{4DA6C57C-E2CB-484E-94E6-9AB8DC7DB4C5}"/>
              </a:ext>
            </a:extLst>
          </p:cNvPr>
          <p:cNvSpPr>
            <a:spLocks noGrp="1"/>
          </p:cNvSpPr>
          <p:nvPr>
            <p:ph sz="quarter" idx="16" hasCustomPrompt="1"/>
          </p:nvPr>
        </p:nvSpPr>
        <p:spPr>
          <a:xfrm>
            <a:off x="2029158" y="3379435"/>
            <a:ext cx="1786759" cy="430923"/>
          </a:xfrm>
          <a:prstGeom prst="rect">
            <a:avLst/>
          </a:prstGeom>
        </p:spPr>
        <p:txBody>
          <a:bodyPr anchor="t"/>
          <a:lstStyle>
            <a:lvl1pPr marL="0" indent="0" algn="l">
              <a:lnSpc>
                <a:spcPct val="150000"/>
              </a:lnSpc>
              <a:spcBef>
                <a:spcPts val="0"/>
              </a:spcBef>
              <a:spcAft>
                <a:spcPts val="0"/>
              </a:spcAft>
              <a:buNone/>
              <a:defRPr sz="1400" spc="100" baseline="0"/>
            </a:lvl1pPr>
          </a:lstStyle>
          <a:p>
            <a:pPr lvl="0"/>
            <a:r>
              <a:rPr lang="en-US"/>
              <a:t>Click to add text</a:t>
            </a:r>
          </a:p>
        </p:txBody>
      </p:sp>
      <p:sp>
        <p:nvSpPr>
          <p:cNvPr id="21" name="Content Placeholder 15">
            <a:extLst>
              <a:ext uri="{FF2B5EF4-FFF2-40B4-BE49-F238E27FC236}">
                <a16:creationId xmlns:a16="http://schemas.microsoft.com/office/drawing/2014/main" id="{97E74E6E-CDEF-424A-B7CE-5B34A0AC34D6}"/>
              </a:ext>
            </a:extLst>
          </p:cNvPr>
          <p:cNvSpPr>
            <a:spLocks noGrp="1"/>
          </p:cNvSpPr>
          <p:nvPr>
            <p:ph sz="quarter" idx="17" hasCustomPrompt="1"/>
          </p:nvPr>
        </p:nvSpPr>
        <p:spPr>
          <a:xfrm>
            <a:off x="2029158" y="3928699"/>
            <a:ext cx="1786759" cy="430923"/>
          </a:xfrm>
          <a:prstGeom prst="rect">
            <a:avLst/>
          </a:prstGeom>
        </p:spPr>
        <p:txBody>
          <a:bodyPr anchor="t"/>
          <a:lstStyle>
            <a:lvl1pPr marL="0" indent="0" algn="l">
              <a:lnSpc>
                <a:spcPct val="150000"/>
              </a:lnSpc>
              <a:spcBef>
                <a:spcPts val="0"/>
              </a:spcBef>
              <a:spcAft>
                <a:spcPts val="0"/>
              </a:spcAft>
              <a:buNone/>
              <a:defRPr sz="1400" spc="100" baseline="0"/>
            </a:lvl1pPr>
          </a:lstStyle>
          <a:p>
            <a:pPr lvl="0"/>
            <a:r>
              <a:rPr lang="en-US"/>
              <a:t>Click to add text</a:t>
            </a:r>
          </a:p>
        </p:txBody>
      </p:sp>
      <p:sp>
        <p:nvSpPr>
          <p:cNvPr id="22" name="Content Placeholder 15">
            <a:extLst>
              <a:ext uri="{FF2B5EF4-FFF2-40B4-BE49-F238E27FC236}">
                <a16:creationId xmlns:a16="http://schemas.microsoft.com/office/drawing/2014/main" id="{E7A1AA76-7517-4C53-B2A4-EE8B1C6ADDDF}"/>
              </a:ext>
            </a:extLst>
          </p:cNvPr>
          <p:cNvSpPr>
            <a:spLocks noGrp="1"/>
          </p:cNvSpPr>
          <p:nvPr>
            <p:ph sz="quarter" idx="18" hasCustomPrompt="1"/>
          </p:nvPr>
        </p:nvSpPr>
        <p:spPr>
          <a:xfrm>
            <a:off x="2029158" y="4476966"/>
            <a:ext cx="1786759" cy="430923"/>
          </a:xfrm>
          <a:prstGeom prst="rect">
            <a:avLst/>
          </a:prstGeom>
        </p:spPr>
        <p:txBody>
          <a:bodyPr anchor="t"/>
          <a:lstStyle>
            <a:lvl1pPr marL="0" indent="0" algn="l">
              <a:lnSpc>
                <a:spcPct val="150000"/>
              </a:lnSpc>
              <a:spcBef>
                <a:spcPts val="0"/>
              </a:spcBef>
              <a:spcAft>
                <a:spcPts val="0"/>
              </a:spcAft>
              <a:buNone/>
              <a:defRPr sz="1400" spc="100" baseline="0"/>
            </a:lvl1pPr>
          </a:lstStyle>
          <a:p>
            <a:pPr lvl="0"/>
            <a:r>
              <a:rPr lang="en-US"/>
              <a:t>Click to add text</a:t>
            </a:r>
          </a:p>
        </p:txBody>
      </p:sp>
      <p:sp>
        <p:nvSpPr>
          <p:cNvPr id="37" name="Text Placeholder 12">
            <a:extLst>
              <a:ext uri="{FF2B5EF4-FFF2-40B4-BE49-F238E27FC236}">
                <a16:creationId xmlns:a16="http://schemas.microsoft.com/office/drawing/2014/main" id="{273C9D83-2282-43F4-BB54-7CDA96B45560}"/>
              </a:ext>
            </a:extLst>
          </p:cNvPr>
          <p:cNvSpPr>
            <a:spLocks noGrp="1"/>
          </p:cNvSpPr>
          <p:nvPr>
            <p:ph type="body" sz="quarter" idx="19" hasCustomPrompt="1"/>
          </p:nvPr>
        </p:nvSpPr>
        <p:spPr>
          <a:xfrm>
            <a:off x="6298588" y="1307183"/>
            <a:ext cx="1783393" cy="1783055"/>
          </a:xfrm>
          <a:prstGeom prst="rect">
            <a:avLst/>
          </a:prstGeom>
        </p:spPr>
        <p:txBody>
          <a:bodyPr anchor="ctr"/>
          <a:lstStyle>
            <a:lvl1pPr marL="0" indent="0" algn="ctr">
              <a:lnSpc>
                <a:spcPct val="125000"/>
              </a:lnSpc>
              <a:spcBef>
                <a:spcPts val="0"/>
              </a:spcBef>
              <a:buNone/>
              <a:defRPr sz="2400" b="0" spc="100" baseline="0">
                <a:solidFill>
                  <a:schemeClr val="accent1"/>
                </a:solidFill>
                <a:latin typeface="Univers LT Std 45 Light" panose="020B0703030502020204" pitchFamily="34" charset="0"/>
              </a:defRPr>
            </a:lvl1pPr>
          </a:lstStyle>
          <a:p>
            <a:pPr lvl="0"/>
            <a:r>
              <a:rPr lang="en-US"/>
              <a:t>#</a:t>
            </a:r>
          </a:p>
        </p:txBody>
      </p:sp>
      <p:sp>
        <p:nvSpPr>
          <p:cNvPr id="38" name="Text Placeholder 12">
            <a:extLst>
              <a:ext uri="{FF2B5EF4-FFF2-40B4-BE49-F238E27FC236}">
                <a16:creationId xmlns:a16="http://schemas.microsoft.com/office/drawing/2014/main" id="{90C1AC4A-23E9-4676-A30E-E39B4342FF07}"/>
              </a:ext>
            </a:extLst>
          </p:cNvPr>
          <p:cNvSpPr>
            <a:spLocks noGrp="1"/>
          </p:cNvSpPr>
          <p:nvPr>
            <p:ph type="body" sz="quarter" idx="20" hasCustomPrompt="1"/>
          </p:nvPr>
        </p:nvSpPr>
        <p:spPr>
          <a:xfrm>
            <a:off x="6298588" y="3703828"/>
            <a:ext cx="1783393" cy="1783055"/>
          </a:xfrm>
          <a:prstGeom prst="rect">
            <a:avLst/>
          </a:prstGeom>
        </p:spPr>
        <p:txBody>
          <a:bodyPr anchor="ctr"/>
          <a:lstStyle>
            <a:lvl1pPr marL="0" indent="0" algn="ctr">
              <a:lnSpc>
                <a:spcPct val="125000"/>
              </a:lnSpc>
              <a:spcBef>
                <a:spcPts val="0"/>
              </a:spcBef>
              <a:buNone/>
              <a:defRPr sz="2400" b="0" spc="100" baseline="0">
                <a:solidFill>
                  <a:schemeClr val="accent1"/>
                </a:solidFill>
                <a:latin typeface="Univers LT Std 45 Light" panose="020B0703030502020204" pitchFamily="34" charset="0"/>
              </a:defRPr>
            </a:lvl1pPr>
          </a:lstStyle>
          <a:p>
            <a:pPr lvl="0"/>
            <a:r>
              <a:rPr lang="en-US"/>
              <a:t>#</a:t>
            </a:r>
          </a:p>
        </p:txBody>
      </p:sp>
      <p:sp>
        <p:nvSpPr>
          <p:cNvPr id="39" name="Text Placeholder 12">
            <a:extLst>
              <a:ext uri="{FF2B5EF4-FFF2-40B4-BE49-F238E27FC236}">
                <a16:creationId xmlns:a16="http://schemas.microsoft.com/office/drawing/2014/main" id="{2C256BCC-FED6-4D75-8C65-5967DD2E0194}"/>
              </a:ext>
            </a:extLst>
          </p:cNvPr>
          <p:cNvSpPr>
            <a:spLocks noGrp="1"/>
          </p:cNvSpPr>
          <p:nvPr>
            <p:ph type="body" sz="quarter" idx="21" hasCustomPrompt="1"/>
          </p:nvPr>
        </p:nvSpPr>
        <p:spPr>
          <a:xfrm>
            <a:off x="9033309" y="1307183"/>
            <a:ext cx="1783393" cy="1783055"/>
          </a:xfrm>
          <a:prstGeom prst="rect">
            <a:avLst/>
          </a:prstGeom>
        </p:spPr>
        <p:txBody>
          <a:bodyPr anchor="ctr"/>
          <a:lstStyle>
            <a:lvl1pPr marL="0" indent="0" algn="ctr">
              <a:lnSpc>
                <a:spcPct val="125000"/>
              </a:lnSpc>
              <a:spcBef>
                <a:spcPts val="0"/>
              </a:spcBef>
              <a:buNone/>
              <a:defRPr sz="2400" b="0" spc="100" baseline="0">
                <a:solidFill>
                  <a:schemeClr val="accent1"/>
                </a:solidFill>
                <a:latin typeface="Univers LT Std 45 Light" panose="020B0703030502020204" pitchFamily="34" charset="0"/>
              </a:defRPr>
            </a:lvl1pPr>
          </a:lstStyle>
          <a:p>
            <a:pPr lvl="0"/>
            <a:r>
              <a:rPr lang="en-US"/>
              <a:t>#</a:t>
            </a:r>
          </a:p>
        </p:txBody>
      </p:sp>
      <p:sp>
        <p:nvSpPr>
          <p:cNvPr id="40" name="Text Placeholder 12">
            <a:extLst>
              <a:ext uri="{FF2B5EF4-FFF2-40B4-BE49-F238E27FC236}">
                <a16:creationId xmlns:a16="http://schemas.microsoft.com/office/drawing/2014/main" id="{036A0378-B8F0-463A-A66D-83D798223E3C}"/>
              </a:ext>
            </a:extLst>
          </p:cNvPr>
          <p:cNvSpPr>
            <a:spLocks noGrp="1"/>
          </p:cNvSpPr>
          <p:nvPr>
            <p:ph type="body" sz="quarter" idx="22" hasCustomPrompt="1"/>
          </p:nvPr>
        </p:nvSpPr>
        <p:spPr>
          <a:xfrm>
            <a:off x="9033309" y="3703828"/>
            <a:ext cx="1783393" cy="1783055"/>
          </a:xfrm>
          <a:prstGeom prst="rect">
            <a:avLst/>
          </a:prstGeom>
        </p:spPr>
        <p:txBody>
          <a:bodyPr anchor="ctr"/>
          <a:lstStyle>
            <a:lvl1pPr marL="0" indent="0" algn="ctr">
              <a:lnSpc>
                <a:spcPct val="125000"/>
              </a:lnSpc>
              <a:spcBef>
                <a:spcPts val="0"/>
              </a:spcBef>
              <a:buNone/>
              <a:defRPr sz="2400" b="0" spc="100" baseline="0">
                <a:solidFill>
                  <a:schemeClr val="accent1"/>
                </a:solidFill>
                <a:latin typeface="Univers LT Std 45 Light" panose="020B0703030502020204" pitchFamily="34" charset="0"/>
              </a:defRPr>
            </a:lvl1pPr>
          </a:lstStyle>
          <a:p>
            <a:pPr lvl="0"/>
            <a:r>
              <a:rPr lang="en-US"/>
              <a:t>#</a:t>
            </a:r>
          </a:p>
        </p:txBody>
      </p:sp>
      <p:sp>
        <p:nvSpPr>
          <p:cNvPr id="2" name="Title 1">
            <a:extLst>
              <a:ext uri="{FF2B5EF4-FFF2-40B4-BE49-F238E27FC236}">
                <a16:creationId xmlns:a16="http://schemas.microsoft.com/office/drawing/2014/main" id="{82BDF22D-6760-4BDD-92EF-E940DCC023C0}"/>
              </a:ext>
            </a:extLst>
          </p:cNvPr>
          <p:cNvSpPr>
            <a:spLocks noGrp="1"/>
          </p:cNvSpPr>
          <p:nvPr>
            <p:ph type="title"/>
          </p:nvPr>
        </p:nvSpPr>
        <p:spPr>
          <a:xfrm>
            <a:off x="1267697" y="1369287"/>
            <a:ext cx="4079564" cy="1268810"/>
          </a:xfrm>
          <a:prstGeom prst="rect">
            <a:avLst/>
          </a:prstGeom>
        </p:spPr>
        <p:txBody>
          <a:bodyPr anchor="ctr"/>
          <a:lstStyle>
            <a:lvl1pPr>
              <a:lnSpc>
                <a:spcPct val="125000"/>
              </a:lnSpc>
              <a:defRPr lang="en-US" sz="2400" spc="100" baseline="0">
                <a:solidFill>
                  <a:schemeClr val="accent1"/>
                </a:solidFill>
                <a:ea typeface="+mn-ea"/>
                <a:cs typeface="+mn-cs"/>
              </a:defRPr>
            </a:lvl1pPr>
          </a:lstStyle>
          <a:p>
            <a:pPr marL="0" lvl="0" indent="0">
              <a:lnSpc>
                <a:spcPct val="125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5224491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Making Great Products">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BAADBBE-F1E3-480E-BE79-B55DEF9410EF}"/>
              </a:ext>
              <a:ext uri="{C183D7F6-B498-43B3-948B-1728B52AA6E4}">
                <adec:decorative xmlns:adec="http://schemas.microsoft.com/office/drawing/2017/decorative" val="1"/>
              </a:ext>
            </a:extLst>
          </p:cNvPr>
          <p:cNvSpPr/>
          <p:nvPr userDrawn="1"/>
        </p:nvSpPr>
        <p:spPr>
          <a:xfrm>
            <a:off x="5397500" y="2009775"/>
            <a:ext cx="6794499" cy="2838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A4C868C7-0B77-47B8-9C16-7F97AA9F0D4E}"/>
              </a:ext>
            </a:extLst>
          </p:cNvPr>
          <p:cNvSpPr>
            <a:spLocks noGrp="1"/>
          </p:cNvSpPr>
          <p:nvPr>
            <p:ph type="pic" sz="quarter" idx="13" hasCustomPrompt="1"/>
          </p:nvPr>
        </p:nvSpPr>
        <p:spPr>
          <a:xfrm>
            <a:off x="1" y="0"/>
            <a:ext cx="6311899" cy="6858000"/>
          </a:xfrm>
          <a:custGeom>
            <a:avLst/>
            <a:gdLst>
              <a:gd name="connsiteX0" fmla="*/ 0 w 6311899"/>
              <a:gd name="connsiteY0" fmla="*/ 0 h 6858000"/>
              <a:gd name="connsiteX1" fmla="*/ 6311899 w 6311899"/>
              <a:gd name="connsiteY1" fmla="*/ 0 h 6858000"/>
              <a:gd name="connsiteX2" fmla="*/ 6311899 w 6311899"/>
              <a:gd name="connsiteY2" fmla="*/ 2009775 h 6858000"/>
              <a:gd name="connsiteX3" fmla="*/ 5397499 w 6311899"/>
              <a:gd name="connsiteY3" fmla="*/ 2009775 h 6858000"/>
              <a:gd name="connsiteX4" fmla="*/ 5397499 w 6311899"/>
              <a:gd name="connsiteY4" fmla="*/ 4848225 h 6858000"/>
              <a:gd name="connsiteX5" fmla="*/ 6311899 w 6311899"/>
              <a:gd name="connsiteY5" fmla="*/ 4848225 h 6858000"/>
              <a:gd name="connsiteX6" fmla="*/ 6311899 w 6311899"/>
              <a:gd name="connsiteY6" fmla="*/ 6858000 h 6858000"/>
              <a:gd name="connsiteX7" fmla="*/ 0 w 63118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1899" h="6858000">
                <a:moveTo>
                  <a:pt x="0" y="0"/>
                </a:moveTo>
                <a:lnTo>
                  <a:pt x="6311899" y="0"/>
                </a:lnTo>
                <a:lnTo>
                  <a:pt x="6311899" y="2009775"/>
                </a:lnTo>
                <a:lnTo>
                  <a:pt x="5397499" y="2009775"/>
                </a:lnTo>
                <a:lnTo>
                  <a:pt x="5397499" y="4848225"/>
                </a:lnTo>
                <a:lnTo>
                  <a:pt x="6311899" y="4848225"/>
                </a:lnTo>
                <a:lnTo>
                  <a:pt x="6311899" y="6858000"/>
                </a:lnTo>
                <a:lnTo>
                  <a:pt x="0" y="6858000"/>
                </a:lnTo>
                <a:close/>
              </a:path>
            </a:pathLst>
          </a:custGeom>
        </p:spPr>
        <p:txBody>
          <a:bodyPr wrap="square">
            <a:noAutofit/>
          </a:bodyPr>
          <a:lstStyle>
            <a:lvl1pPr marL="0" indent="0" algn="ctr">
              <a:buNone/>
              <a:defRPr/>
            </a:lvl1pPr>
          </a:lstStyle>
          <a:p>
            <a:r>
              <a:rPr lang="en-US" dirty="0"/>
              <a:t>Click to add photo</a:t>
            </a:r>
          </a:p>
        </p:txBody>
      </p:sp>
      <p:sp>
        <p:nvSpPr>
          <p:cNvPr id="5" name="Date Placeholder 4">
            <a:extLst>
              <a:ext uri="{FF2B5EF4-FFF2-40B4-BE49-F238E27FC236}">
                <a16:creationId xmlns:a16="http://schemas.microsoft.com/office/drawing/2014/main" id="{6F4198D5-23F4-441A-AD0A-C6CD015E997C}"/>
              </a:ext>
            </a:extLst>
          </p:cNvPr>
          <p:cNvSpPr>
            <a:spLocks noGrp="1"/>
          </p:cNvSpPr>
          <p:nvPr>
            <p:ph type="dt" sz="half" idx="10"/>
          </p:nvPr>
        </p:nvSpPr>
        <p:spPr/>
        <p:txBody>
          <a:bodyPr/>
          <a:lstStyle>
            <a:lvl1pPr>
              <a:defRPr>
                <a:solidFill>
                  <a:schemeClr val="bg1"/>
                </a:solidFill>
              </a:defRPr>
            </a:lvl1pPr>
          </a:lstStyle>
          <a:p>
            <a:endParaRPr lang="en-US" dirty="0"/>
          </a:p>
        </p:txBody>
      </p:sp>
      <p:sp>
        <p:nvSpPr>
          <p:cNvPr id="16" name="Content Placeholder 15">
            <a:extLst>
              <a:ext uri="{FF2B5EF4-FFF2-40B4-BE49-F238E27FC236}">
                <a16:creationId xmlns:a16="http://schemas.microsoft.com/office/drawing/2014/main" id="{8E5DAC80-95FC-4BA1-98B2-5631FB3B0198}"/>
              </a:ext>
            </a:extLst>
          </p:cNvPr>
          <p:cNvSpPr>
            <a:spLocks noGrp="1"/>
          </p:cNvSpPr>
          <p:nvPr>
            <p:ph sz="quarter" idx="15" hasCustomPrompt="1"/>
          </p:nvPr>
        </p:nvSpPr>
        <p:spPr>
          <a:xfrm>
            <a:off x="6337298" y="3200401"/>
            <a:ext cx="5257799" cy="1701800"/>
          </a:xfrm>
          <a:prstGeom prst="rect">
            <a:avLst/>
          </a:prstGeom>
        </p:spPr>
        <p:txBody>
          <a:bodyPr/>
          <a:lstStyle>
            <a:lvl1pPr marL="0" indent="0">
              <a:lnSpc>
                <a:spcPct val="100000"/>
              </a:lnSpc>
              <a:spcBef>
                <a:spcPts val="0"/>
              </a:spcBef>
              <a:spcAft>
                <a:spcPts val="1200"/>
              </a:spcAft>
              <a:buNone/>
              <a:defRPr sz="1400" spc="100" baseline="0">
                <a:solidFill>
                  <a:schemeClr val="bg1"/>
                </a:solidFill>
              </a:defRPr>
            </a:lvl1pPr>
          </a:lstStyle>
          <a:p>
            <a:pPr lvl="0"/>
            <a:r>
              <a:rPr lang="en-US"/>
              <a:t>Click to add text</a:t>
            </a:r>
          </a:p>
        </p:txBody>
      </p:sp>
      <p:sp>
        <p:nvSpPr>
          <p:cNvPr id="12" name="Footer Placeholder 4">
            <a:extLst>
              <a:ext uri="{FF2B5EF4-FFF2-40B4-BE49-F238E27FC236}">
                <a16:creationId xmlns:a16="http://schemas.microsoft.com/office/drawing/2014/main" id="{464448FE-96B4-43C5-8721-4FBF69ED48B7}"/>
              </a:ext>
            </a:extLst>
          </p:cNvPr>
          <p:cNvSpPr>
            <a:spLocks noGrp="1"/>
          </p:cNvSpPr>
          <p:nvPr>
            <p:ph type="ftr" sz="quarter" idx="11"/>
          </p:nvPr>
        </p:nvSpPr>
        <p:spPr>
          <a:xfrm>
            <a:off x="6519230" y="6356350"/>
            <a:ext cx="3152912" cy="365125"/>
          </a:xfrm>
        </p:spPr>
        <p:txBody>
          <a:bodyPr/>
          <a:lstStyle>
            <a:lvl1pPr algn="l">
              <a:defRPr>
                <a:solidFill>
                  <a:schemeClr val="accent6">
                    <a:lumMod val="75000"/>
                  </a:schemeClr>
                </a:solidFill>
              </a:defRPr>
            </a:lvl1pPr>
          </a:lstStyle>
          <a:p>
            <a:endParaRPr lang="en-US" dirty="0"/>
          </a:p>
        </p:txBody>
      </p:sp>
      <p:sp>
        <p:nvSpPr>
          <p:cNvPr id="13" name="Slide Number Placeholder 5">
            <a:extLst>
              <a:ext uri="{FF2B5EF4-FFF2-40B4-BE49-F238E27FC236}">
                <a16:creationId xmlns:a16="http://schemas.microsoft.com/office/drawing/2014/main" id="{F8104834-0355-4576-A9E5-FF5B92B361FF}"/>
              </a:ext>
            </a:extLst>
          </p:cNvPr>
          <p:cNvSpPr>
            <a:spLocks noGrp="1"/>
          </p:cNvSpPr>
          <p:nvPr>
            <p:ph type="sldNum" sz="quarter" idx="12"/>
          </p:nvPr>
        </p:nvSpPr>
        <p:spPr>
          <a:xfrm>
            <a:off x="10510344" y="6356350"/>
            <a:ext cx="843455" cy="365125"/>
          </a:xfrm>
        </p:spPr>
        <p:txBody>
          <a:bodyPr/>
          <a:lstStyle>
            <a:lvl1pPr>
              <a:defRPr>
                <a:solidFill>
                  <a:schemeClr val="accent6">
                    <a:lumMod val="75000"/>
                  </a:schemeClr>
                </a:solidFill>
              </a:defRPr>
            </a:lvl1pPr>
          </a:lstStyle>
          <a:p>
            <a:fld id="{18D65601-5AE2-46FC-B138-694DDD2B510D}" type="slidenum">
              <a:rPr lang="en-US" smtClean="0"/>
              <a:pPr/>
              <a:t>‹#›</a:t>
            </a:fld>
            <a:endParaRPr lang="en-US" dirty="0"/>
          </a:p>
        </p:txBody>
      </p:sp>
      <p:sp>
        <p:nvSpPr>
          <p:cNvPr id="2" name="Title 1">
            <a:extLst>
              <a:ext uri="{FF2B5EF4-FFF2-40B4-BE49-F238E27FC236}">
                <a16:creationId xmlns:a16="http://schemas.microsoft.com/office/drawing/2014/main" id="{3AD2D377-D829-49CC-9253-683054B909F0}"/>
              </a:ext>
            </a:extLst>
          </p:cNvPr>
          <p:cNvSpPr>
            <a:spLocks noGrp="1"/>
          </p:cNvSpPr>
          <p:nvPr>
            <p:ph type="title"/>
          </p:nvPr>
        </p:nvSpPr>
        <p:spPr>
          <a:xfrm>
            <a:off x="6337298" y="2063075"/>
            <a:ext cx="5257799" cy="1268810"/>
          </a:xfrm>
          <a:prstGeom prst="rect">
            <a:avLst/>
          </a:prstGeom>
        </p:spPr>
        <p:txBody>
          <a:bodyPr anchor="ctr"/>
          <a:lstStyle>
            <a:lvl1pPr>
              <a:defRPr lang="en-US" sz="2400" spc="100" baseline="0">
                <a:solidFill>
                  <a:schemeClr val="bg1"/>
                </a:solidFill>
                <a:ea typeface="+mn-ea"/>
                <a:cs typeface="+mn-cs"/>
              </a:defRPr>
            </a:lvl1pPr>
          </a:lstStyle>
          <a:p>
            <a:pPr marL="0" lvl="0" indent="0">
              <a:lnSpc>
                <a:spcPct val="125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643595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Key Takeaways">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A3D8856B-7A24-4C55-9910-ED81BFA0A027}"/>
              </a:ext>
            </a:extLst>
          </p:cNvPr>
          <p:cNvSpPr>
            <a:spLocks noGrp="1"/>
          </p:cNvSpPr>
          <p:nvPr>
            <p:ph type="pic" sz="quarter" idx="17" hasCustomPrompt="1"/>
          </p:nvPr>
        </p:nvSpPr>
        <p:spPr>
          <a:xfrm>
            <a:off x="0" y="0"/>
            <a:ext cx="6096000" cy="6858000"/>
          </a:xfrm>
          <a:prstGeom prst="rect">
            <a:avLst/>
          </a:prstGeom>
        </p:spPr>
        <p:txBody>
          <a:bodyPr/>
          <a:lstStyle>
            <a:lvl1pPr marL="0" indent="0" algn="ctr">
              <a:buNone/>
              <a:defRPr/>
            </a:lvl1pPr>
          </a:lstStyle>
          <a:p>
            <a:r>
              <a:rPr lang="en-US" dirty="0"/>
              <a:t>Click to add photo</a:t>
            </a:r>
          </a:p>
        </p:txBody>
      </p:sp>
      <p:sp>
        <p:nvSpPr>
          <p:cNvPr id="4" name="Date Placeholder 3">
            <a:extLst>
              <a:ext uri="{FF2B5EF4-FFF2-40B4-BE49-F238E27FC236}">
                <a16:creationId xmlns:a16="http://schemas.microsoft.com/office/drawing/2014/main" id="{F70415A3-6E46-4BC3-B867-3A6A61D0F55F}"/>
              </a:ext>
            </a:extLst>
          </p:cNvPr>
          <p:cNvSpPr>
            <a:spLocks noGrp="1"/>
          </p:cNvSpPr>
          <p:nvPr>
            <p:ph type="dt" sz="half" idx="10"/>
          </p:nvPr>
        </p:nvSpPr>
        <p:spPr/>
        <p:txBody>
          <a:bodyPr/>
          <a:lstStyle>
            <a:lvl1pPr>
              <a:defRPr>
                <a:solidFill>
                  <a:schemeClr val="bg1"/>
                </a:solidFill>
              </a:defRPr>
            </a:lvl1pPr>
          </a:lstStyle>
          <a:p>
            <a:endParaRPr lang="en-US" dirty="0"/>
          </a:p>
        </p:txBody>
      </p:sp>
      <p:sp>
        <p:nvSpPr>
          <p:cNvPr id="9" name="Content Placeholder 15">
            <a:extLst>
              <a:ext uri="{FF2B5EF4-FFF2-40B4-BE49-F238E27FC236}">
                <a16:creationId xmlns:a16="http://schemas.microsoft.com/office/drawing/2014/main" id="{3B3118EB-9968-4E6E-B2B6-A76765DCFA49}"/>
              </a:ext>
            </a:extLst>
          </p:cNvPr>
          <p:cNvSpPr>
            <a:spLocks noGrp="1"/>
          </p:cNvSpPr>
          <p:nvPr>
            <p:ph sz="quarter" idx="16" hasCustomPrompt="1"/>
          </p:nvPr>
        </p:nvSpPr>
        <p:spPr>
          <a:xfrm>
            <a:off x="7101509" y="2431279"/>
            <a:ext cx="4288971" cy="3055121"/>
          </a:xfrm>
          <a:prstGeom prst="rect">
            <a:avLst/>
          </a:prstGeom>
        </p:spPr>
        <p:txBody>
          <a:bodyPr/>
          <a:lstStyle>
            <a:lvl1pPr marL="0" indent="0">
              <a:lnSpc>
                <a:spcPct val="150000"/>
              </a:lnSpc>
              <a:spcBef>
                <a:spcPts val="0"/>
              </a:spcBef>
              <a:spcAft>
                <a:spcPts val="1200"/>
              </a:spcAft>
              <a:buNone/>
              <a:defRPr sz="1400" spc="100" baseline="0">
                <a:solidFill>
                  <a:schemeClr val="accent1"/>
                </a:solidFill>
              </a:defRPr>
            </a:lvl1pPr>
          </a:lstStyle>
          <a:p>
            <a:pPr lvl="0"/>
            <a:r>
              <a:rPr lang="en-US"/>
              <a:t>Click to add text</a:t>
            </a:r>
          </a:p>
        </p:txBody>
      </p:sp>
      <p:sp>
        <p:nvSpPr>
          <p:cNvPr id="10" name="Footer Placeholder 4">
            <a:extLst>
              <a:ext uri="{FF2B5EF4-FFF2-40B4-BE49-F238E27FC236}">
                <a16:creationId xmlns:a16="http://schemas.microsoft.com/office/drawing/2014/main" id="{3ABAA64D-DEC0-453B-A9D7-7183AF0CEF2F}"/>
              </a:ext>
            </a:extLst>
          </p:cNvPr>
          <p:cNvSpPr>
            <a:spLocks noGrp="1"/>
          </p:cNvSpPr>
          <p:nvPr>
            <p:ph type="ftr" sz="quarter" idx="11"/>
          </p:nvPr>
        </p:nvSpPr>
        <p:spPr>
          <a:xfrm>
            <a:off x="6519230" y="6356350"/>
            <a:ext cx="3152912" cy="365125"/>
          </a:xfrm>
        </p:spPr>
        <p:txBody>
          <a:bodyPr/>
          <a:lstStyle>
            <a:lvl1pPr algn="l">
              <a:defRPr>
                <a:solidFill>
                  <a:schemeClr val="accent6">
                    <a:lumMod val="75000"/>
                  </a:schemeClr>
                </a:solidFill>
              </a:defRPr>
            </a:lvl1pPr>
          </a:lstStyle>
          <a:p>
            <a:endParaRPr lang="en-US" dirty="0"/>
          </a:p>
        </p:txBody>
      </p:sp>
      <p:sp>
        <p:nvSpPr>
          <p:cNvPr id="11" name="Slide Number Placeholder 5">
            <a:extLst>
              <a:ext uri="{FF2B5EF4-FFF2-40B4-BE49-F238E27FC236}">
                <a16:creationId xmlns:a16="http://schemas.microsoft.com/office/drawing/2014/main" id="{F74F7F62-A2D6-471E-83D8-44BA2699C00F}"/>
              </a:ext>
            </a:extLst>
          </p:cNvPr>
          <p:cNvSpPr>
            <a:spLocks noGrp="1"/>
          </p:cNvSpPr>
          <p:nvPr>
            <p:ph type="sldNum" sz="quarter" idx="12"/>
          </p:nvPr>
        </p:nvSpPr>
        <p:spPr>
          <a:xfrm>
            <a:off x="10510344" y="6356350"/>
            <a:ext cx="843455" cy="365125"/>
          </a:xfrm>
        </p:spPr>
        <p:txBody>
          <a:bodyPr/>
          <a:lstStyle>
            <a:lvl1pPr>
              <a:defRPr>
                <a:solidFill>
                  <a:schemeClr val="accent6">
                    <a:lumMod val="75000"/>
                  </a:schemeClr>
                </a:solidFill>
              </a:defRPr>
            </a:lvl1pPr>
          </a:lstStyle>
          <a:p>
            <a:fld id="{18D65601-5AE2-46FC-B138-694DDD2B510D}" type="slidenum">
              <a:rPr lang="en-US" smtClean="0"/>
              <a:pPr/>
              <a:t>‹#›</a:t>
            </a:fld>
            <a:endParaRPr lang="en-US" dirty="0"/>
          </a:p>
        </p:txBody>
      </p:sp>
      <p:cxnSp>
        <p:nvCxnSpPr>
          <p:cNvPr id="12" name="Straight Connector 11">
            <a:extLst>
              <a:ext uri="{FF2B5EF4-FFF2-40B4-BE49-F238E27FC236}">
                <a16:creationId xmlns:a16="http://schemas.microsoft.com/office/drawing/2014/main" id="{CF88F189-31A8-4BA7-80D9-4A40A4E2B87D}"/>
              </a:ext>
              <a:ext uri="{C183D7F6-B498-43B3-948B-1728B52AA6E4}">
                <adec:decorative xmlns:adec="http://schemas.microsoft.com/office/drawing/2017/decorative" val="1"/>
              </a:ext>
            </a:extLst>
          </p:cNvPr>
          <p:cNvCxnSpPr>
            <a:cxnSpLocks/>
          </p:cNvCxnSpPr>
          <p:nvPr userDrawn="1"/>
        </p:nvCxnSpPr>
        <p:spPr>
          <a:xfrm>
            <a:off x="6834820" y="-3976"/>
            <a:ext cx="0" cy="215934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4EE86B4-3F11-45CB-96F9-7D1AB761A588}"/>
              </a:ext>
            </a:extLst>
          </p:cNvPr>
          <p:cNvSpPr>
            <a:spLocks noGrp="1"/>
          </p:cNvSpPr>
          <p:nvPr>
            <p:ph type="title"/>
          </p:nvPr>
        </p:nvSpPr>
        <p:spPr>
          <a:xfrm>
            <a:off x="7101506" y="1761891"/>
            <a:ext cx="4288971" cy="532862"/>
          </a:xfrm>
          <a:prstGeom prst="rect">
            <a:avLst/>
          </a:prstGeom>
        </p:spPr>
        <p:txBody>
          <a:bodyPr anchor="ctr"/>
          <a:lstStyle>
            <a:lvl1pPr>
              <a:lnSpc>
                <a:spcPct val="125000"/>
              </a:lnSpc>
              <a:defRPr lang="en-US" sz="2400" spc="100" baseline="0">
                <a:solidFill>
                  <a:schemeClr val="accent1"/>
                </a:solidFill>
                <a:ea typeface="+mn-ea"/>
                <a:cs typeface="+mn-cs"/>
              </a:defRPr>
            </a:lvl1pPr>
          </a:lstStyle>
          <a:p>
            <a:pPr marL="0" lvl="0" indent="0">
              <a:lnSpc>
                <a:spcPct val="125000"/>
              </a:lnSpc>
              <a:spcBef>
                <a:spcPts val="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1853325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8/05/20XX</a:t>
            </a:r>
            <a:endParaRPr lang="en-US" dirty="0"/>
          </a:p>
        </p:txBody>
      </p:sp>
      <p:sp>
        <p:nvSpPr>
          <p:cNvPr id="5" name="Footer Placeholder 4"/>
          <p:cNvSpPr>
            <a:spLocks noGrp="1"/>
          </p:cNvSpPr>
          <p:nvPr>
            <p:ph type="ftr" sz="quarter" idx="11"/>
          </p:nvPr>
        </p:nvSpPr>
        <p:spPr/>
        <p:txBody>
          <a:bodyPr/>
          <a:lstStyle/>
          <a:p>
            <a:r>
              <a:rPr lang="en-US"/>
              <a:t>Conference Presentation</a:t>
            </a:r>
            <a:endParaRPr lang="en-US" dirty="0"/>
          </a:p>
        </p:txBody>
      </p:sp>
      <p:sp>
        <p:nvSpPr>
          <p:cNvPr id="6" name="Slide Number Placeholder 5"/>
          <p:cNvSpPr>
            <a:spLocks noGrp="1"/>
          </p:cNvSpPr>
          <p:nvPr>
            <p:ph type="sldNum" sz="quarter" idx="12"/>
          </p:nvPr>
        </p:nvSpPr>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233628250"/>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r>
              <a:rPr lang="en-US"/>
              <a:t>8/05/20XX</a:t>
            </a:r>
            <a:endParaRPr lang="en-US" dirty="0"/>
          </a:p>
        </p:txBody>
      </p:sp>
      <p:sp>
        <p:nvSpPr>
          <p:cNvPr id="5" name="Footer Placeholder 4"/>
          <p:cNvSpPr>
            <a:spLocks noGrp="1"/>
          </p:cNvSpPr>
          <p:nvPr>
            <p:ph type="ftr" sz="quarter" idx="11"/>
          </p:nvPr>
        </p:nvSpPr>
        <p:spPr/>
        <p:txBody>
          <a:bodyPr/>
          <a:lstStyle/>
          <a:p>
            <a:r>
              <a:rPr lang="en-US"/>
              <a:t>Conference Presentation</a:t>
            </a:r>
            <a:endParaRPr lang="en-US" dirty="0"/>
          </a:p>
        </p:txBody>
      </p:sp>
      <p:sp>
        <p:nvSpPr>
          <p:cNvPr id="6" name="Slide Number Placeholder 5"/>
          <p:cNvSpPr>
            <a:spLocks noGrp="1"/>
          </p:cNvSpPr>
          <p:nvPr>
            <p:ph type="sldNum" sz="quarter" idx="12"/>
          </p:nvPr>
        </p:nvSpPr>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3280294533"/>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8/05/20XX</a:t>
            </a:r>
            <a:endParaRPr lang="en-US" dirty="0"/>
          </a:p>
        </p:txBody>
      </p:sp>
      <p:sp>
        <p:nvSpPr>
          <p:cNvPr id="5" name="Footer Placeholder 4"/>
          <p:cNvSpPr>
            <a:spLocks noGrp="1"/>
          </p:cNvSpPr>
          <p:nvPr>
            <p:ph type="ftr" sz="quarter" idx="11"/>
          </p:nvPr>
        </p:nvSpPr>
        <p:spPr/>
        <p:txBody>
          <a:bodyPr/>
          <a:lstStyle/>
          <a:p>
            <a:r>
              <a:rPr lang="en-US"/>
              <a:t>Conference Presentation</a:t>
            </a:r>
            <a:endParaRPr lang="en-US" dirty="0"/>
          </a:p>
        </p:txBody>
      </p:sp>
      <p:sp>
        <p:nvSpPr>
          <p:cNvPr id="6" name="Slide Number Placeholder 5"/>
          <p:cNvSpPr>
            <a:spLocks noGrp="1"/>
          </p:cNvSpPr>
          <p:nvPr>
            <p:ph type="sldNum" sz="quarter" idx="12"/>
          </p:nvPr>
        </p:nvSpPr>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87616102"/>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8/05/20XX</a:t>
            </a:r>
            <a:endParaRPr lang="en-US" dirty="0"/>
          </a:p>
        </p:txBody>
      </p:sp>
      <p:sp>
        <p:nvSpPr>
          <p:cNvPr id="6" name="Footer Placeholder 5"/>
          <p:cNvSpPr>
            <a:spLocks noGrp="1"/>
          </p:cNvSpPr>
          <p:nvPr>
            <p:ph type="ftr" sz="quarter" idx="11"/>
          </p:nvPr>
        </p:nvSpPr>
        <p:spPr/>
        <p:txBody>
          <a:bodyPr/>
          <a:lstStyle/>
          <a:p>
            <a:r>
              <a:rPr lang="en-US"/>
              <a:t>Conference Presentation</a:t>
            </a:r>
            <a:endParaRPr lang="en-US" dirty="0"/>
          </a:p>
        </p:txBody>
      </p:sp>
      <p:sp>
        <p:nvSpPr>
          <p:cNvPr id="7" name="Slide Number Placeholder 6"/>
          <p:cNvSpPr>
            <a:spLocks noGrp="1"/>
          </p:cNvSpPr>
          <p:nvPr>
            <p:ph type="sldNum" sz="quarter" idx="12"/>
          </p:nvPr>
        </p:nvSpPr>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937274576"/>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8/05/20XX</a:t>
            </a:r>
            <a:endParaRPr lang="en-US" dirty="0"/>
          </a:p>
        </p:txBody>
      </p:sp>
      <p:sp>
        <p:nvSpPr>
          <p:cNvPr id="8" name="Footer Placeholder 7"/>
          <p:cNvSpPr>
            <a:spLocks noGrp="1"/>
          </p:cNvSpPr>
          <p:nvPr>
            <p:ph type="ftr" sz="quarter" idx="11"/>
          </p:nvPr>
        </p:nvSpPr>
        <p:spPr/>
        <p:txBody>
          <a:bodyPr/>
          <a:lstStyle/>
          <a:p>
            <a:r>
              <a:rPr lang="en-US"/>
              <a:t>Conference Presentation</a:t>
            </a:r>
            <a:endParaRPr lang="en-US" dirty="0"/>
          </a:p>
        </p:txBody>
      </p:sp>
      <p:sp>
        <p:nvSpPr>
          <p:cNvPr id="9" name="Slide Number Placeholder 8"/>
          <p:cNvSpPr>
            <a:spLocks noGrp="1"/>
          </p:cNvSpPr>
          <p:nvPr>
            <p:ph type="sldNum" sz="quarter" idx="12"/>
          </p:nvPr>
        </p:nvSpPr>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938286295"/>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r>
              <a:rPr lang="en-US"/>
              <a:t>8/05/20XX</a:t>
            </a:r>
            <a:endParaRPr lang="en-US" dirty="0"/>
          </a:p>
        </p:txBody>
      </p:sp>
      <p:sp>
        <p:nvSpPr>
          <p:cNvPr id="5" name="Footer Placeholder 3"/>
          <p:cNvSpPr>
            <a:spLocks noGrp="1"/>
          </p:cNvSpPr>
          <p:nvPr>
            <p:ph type="ftr" sz="quarter" idx="11"/>
          </p:nvPr>
        </p:nvSpPr>
        <p:spPr/>
        <p:txBody>
          <a:bodyPr/>
          <a:lstStyle/>
          <a:p>
            <a:r>
              <a:rPr lang="en-US"/>
              <a:t>Conference Presentation</a:t>
            </a:r>
            <a:endParaRPr lang="en-US" dirty="0"/>
          </a:p>
        </p:txBody>
      </p:sp>
      <p:sp>
        <p:nvSpPr>
          <p:cNvPr id="6" name="Slide Number Placeholder 4"/>
          <p:cNvSpPr>
            <a:spLocks noGrp="1"/>
          </p:cNvSpPr>
          <p:nvPr>
            <p:ph type="sldNum" sz="quarter" idx="12"/>
          </p:nvPr>
        </p:nvSpPr>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3327214573"/>
      </p:ext>
    </p:extLst>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en-US"/>
              <a:t>8/05/20XX</a:t>
            </a:r>
            <a:endParaRPr lang="en-US" dirty="0"/>
          </a:p>
        </p:txBody>
      </p:sp>
      <p:sp>
        <p:nvSpPr>
          <p:cNvPr id="5" name="Footer Placeholder 2"/>
          <p:cNvSpPr>
            <a:spLocks noGrp="1"/>
          </p:cNvSpPr>
          <p:nvPr>
            <p:ph type="ftr" sz="quarter" idx="11"/>
          </p:nvPr>
        </p:nvSpPr>
        <p:spPr/>
        <p:txBody>
          <a:bodyPr/>
          <a:lstStyle/>
          <a:p>
            <a:r>
              <a:rPr lang="en-US"/>
              <a:t>Conference Presentation</a:t>
            </a:r>
            <a:endParaRPr lang="en-US" dirty="0"/>
          </a:p>
        </p:txBody>
      </p:sp>
      <p:sp>
        <p:nvSpPr>
          <p:cNvPr id="6" name="Slide Number Placeholder 3"/>
          <p:cNvSpPr>
            <a:spLocks noGrp="1"/>
          </p:cNvSpPr>
          <p:nvPr>
            <p:ph type="sldNum" sz="quarter" idx="12"/>
          </p:nvPr>
        </p:nvSpPr>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941017143"/>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355583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r>
              <a:rPr lang="en-US"/>
              <a:t>8/05/20XX</a:t>
            </a:r>
            <a:endParaRPr lang="en-US" dirty="0"/>
          </a:p>
        </p:txBody>
      </p:sp>
      <p:sp>
        <p:nvSpPr>
          <p:cNvPr id="5" name="Footer Placeholder 5"/>
          <p:cNvSpPr>
            <a:spLocks noGrp="1"/>
          </p:cNvSpPr>
          <p:nvPr>
            <p:ph type="ftr" sz="quarter" idx="11"/>
          </p:nvPr>
        </p:nvSpPr>
        <p:spPr/>
        <p:txBody>
          <a:bodyPr/>
          <a:lstStyle/>
          <a:p>
            <a:r>
              <a:rPr lang="en-US"/>
              <a:t>Conference Presentation</a:t>
            </a:r>
            <a:endParaRPr lang="en-US" dirty="0"/>
          </a:p>
        </p:txBody>
      </p:sp>
      <p:sp>
        <p:nvSpPr>
          <p:cNvPr id="6" name="Slide Number Placeholder 6"/>
          <p:cNvSpPr>
            <a:spLocks noGrp="1"/>
          </p:cNvSpPr>
          <p:nvPr>
            <p:ph type="sldNum" sz="quarter" idx="12"/>
          </p:nvPr>
        </p:nvSpPr>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768009384"/>
      </p:ext>
    </p:extLst>
  </p:cSld>
  <p:clrMapOvr>
    <a:masterClrMapping/>
  </p:clrMapOvr>
  <p:hf hdr="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8/05/20XX</a:t>
            </a:r>
            <a:endParaRPr lang="en-US" dirty="0"/>
          </a:p>
        </p:txBody>
      </p:sp>
      <p:sp>
        <p:nvSpPr>
          <p:cNvPr id="6" name="Footer Placeholder 5"/>
          <p:cNvSpPr>
            <a:spLocks noGrp="1"/>
          </p:cNvSpPr>
          <p:nvPr>
            <p:ph type="ftr" sz="quarter" idx="11"/>
          </p:nvPr>
        </p:nvSpPr>
        <p:spPr/>
        <p:txBody>
          <a:bodyPr/>
          <a:lstStyle/>
          <a:p>
            <a:r>
              <a:rPr lang="en-US"/>
              <a:t>Conference Presentation</a:t>
            </a:r>
            <a:endParaRPr lang="en-US" dirty="0"/>
          </a:p>
        </p:txBody>
      </p:sp>
      <p:sp>
        <p:nvSpPr>
          <p:cNvPr id="7" name="Slide Number Placeholder 6"/>
          <p:cNvSpPr>
            <a:spLocks noGrp="1"/>
          </p:cNvSpPr>
          <p:nvPr>
            <p:ph type="sldNum" sz="quarter" idx="12"/>
          </p:nvPr>
        </p:nvSpPr>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618637443"/>
      </p:ext>
    </p:extLst>
  </p:cSld>
  <p:clrMapOvr>
    <a:masterClrMapping/>
  </p:clrMapOvr>
  <p:hf hd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8/05/20XX</a:t>
            </a:r>
            <a:endParaRPr lang="en-US" dirty="0"/>
          </a:p>
        </p:txBody>
      </p:sp>
      <p:sp>
        <p:nvSpPr>
          <p:cNvPr id="6" name="Footer Placeholder 5"/>
          <p:cNvSpPr>
            <a:spLocks noGrp="1"/>
          </p:cNvSpPr>
          <p:nvPr>
            <p:ph type="ftr" sz="quarter" idx="11"/>
          </p:nvPr>
        </p:nvSpPr>
        <p:spPr/>
        <p:txBody>
          <a:bodyPr/>
          <a:lstStyle/>
          <a:p>
            <a:r>
              <a:rPr lang="en-US"/>
              <a:t>Conference Presentation</a:t>
            </a:r>
            <a:endParaRPr lang="en-US" dirty="0"/>
          </a:p>
        </p:txBody>
      </p:sp>
      <p:sp>
        <p:nvSpPr>
          <p:cNvPr id="7" name="Slide Number Placeholder 6"/>
          <p:cNvSpPr>
            <a:spLocks noGrp="1"/>
          </p:cNvSpPr>
          <p:nvPr>
            <p:ph type="sldNum" sz="quarter" idx="12"/>
          </p:nvPr>
        </p:nvSpPr>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685201690"/>
      </p:ext>
    </p:extLst>
  </p:cSld>
  <p:clrMapOvr>
    <a:masterClrMapping/>
  </p:clrMapOvr>
  <p:hf hd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8/05/20XX</a:t>
            </a:r>
            <a:endParaRPr lang="en-US" dirty="0"/>
          </a:p>
        </p:txBody>
      </p:sp>
      <p:sp>
        <p:nvSpPr>
          <p:cNvPr id="5" name="Footer Placeholder 4"/>
          <p:cNvSpPr>
            <a:spLocks noGrp="1"/>
          </p:cNvSpPr>
          <p:nvPr>
            <p:ph type="ftr" sz="quarter" idx="11"/>
          </p:nvPr>
        </p:nvSpPr>
        <p:spPr/>
        <p:txBody>
          <a:bodyPr/>
          <a:lstStyle/>
          <a:p>
            <a:r>
              <a:rPr lang="en-US"/>
              <a:t>Conference Presentation</a:t>
            </a:r>
            <a:endParaRPr lang="en-US" dirty="0"/>
          </a:p>
        </p:txBody>
      </p:sp>
      <p:sp>
        <p:nvSpPr>
          <p:cNvPr id="6" name="Slide Number Placeholder 5"/>
          <p:cNvSpPr>
            <a:spLocks noGrp="1"/>
          </p:cNvSpPr>
          <p:nvPr>
            <p:ph type="sldNum" sz="quarter" idx="12"/>
          </p:nvPr>
        </p:nvSpPr>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3452317104"/>
      </p:ext>
    </p:extLst>
  </p:cSld>
  <p:clrMapOvr>
    <a:masterClrMapping/>
  </p:clrMapOvr>
  <p:hf hdr="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8/05/20XX</a:t>
            </a:r>
            <a:endParaRPr lang="en-US" dirty="0"/>
          </a:p>
        </p:txBody>
      </p:sp>
      <p:sp>
        <p:nvSpPr>
          <p:cNvPr id="5" name="Footer Placeholder 4"/>
          <p:cNvSpPr>
            <a:spLocks noGrp="1"/>
          </p:cNvSpPr>
          <p:nvPr>
            <p:ph type="ftr" sz="quarter" idx="11"/>
          </p:nvPr>
        </p:nvSpPr>
        <p:spPr/>
        <p:txBody>
          <a:bodyPr/>
          <a:lstStyle/>
          <a:p>
            <a:r>
              <a:rPr lang="en-US"/>
              <a:t>Conference Presentation</a:t>
            </a:r>
            <a:endParaRPr lang="en-US" dirty="0"/>
          </a:p>
        </p:txBody>
      </p:sp>
      <p:sp>
        <p:nvSpPr>
          <p:cNvPr id="6" name="Slide Number Placeholder 5"/>
          <p:cNvSpPr>
            <a:spLocks noGrp="1"/>
          </p:cNvSpPr>
          <p:nvPr>
            <p:ph type="sldNum" sz="quarter" idx="12"/>
          </p:nvPr>
        </p:nvSpPr>
        <p:spPr/>
        <p:txBody>
          <a:bodyPr/>
          <a:lstStyle/>
          <a:p>
            <a:fld id="{18D65601-5AE2-46FC-B138-694DDD2B510D}"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915062750"/>
      </p:ext>
    </p:extLst>
  </p:cSld>
  <p:clrMapOvr>
    <a:masterClrMapping/>
  </p:clrMapOvr>
  <p:hf hdr="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8/05/20XX</a:t>
            </a:r>
            <a:endParaRPr lang="en-US" dirty="0"/>
          </a:p>
        </p:txBody>
      </p:sp>
      <p:sp>
        <p:nvSpPr>
          <p:cNvPr id="5" name="Footer Placeholder 4"/>
          <p:cNvSpPr>
            <a:spLocks noGrp="1"/>
          </p:cNvSpPr>
          <p:nvPr>
            <p:ph type="ftr" sz="quarter" idx="11"/>
          </p:nvPr>
        </p:nvSpPr>
        <p:spPr/>
        <p:txBody>
          <a:bodyPr/>
          <a:lstStyle/>
          <a:p>
            <a:r>
              <a:rPr lang="en-US"/>
              <a:t>Conference Presentation</a:t>
            </a:r>
            <a:endParaRPr lang="en-US" dirty="0"/>
          </a:p>
        </p:txBody>
      </p:sp>
      <p:sp>
        <p:nvSpPr>
          <p:cNvPr id="6" name="Slide Number Placeholder 5"/>
          <p:cNvSpPr>
            <a:spLocks noGrp="1"/>
          </p:cNvSpPr>
          <p:nvPr>
            <p:ph type="sldNum" sz="quarter" idx="12"/>
          </p:nvPr>
        </p:nvSpPr>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4217767654"/>
      </p:ext>
    </p:extLst>
  </p:cSld>
  <p:clrMapOvr>
    <a:masterClrMapping/>
  </p:clrMapOvr>
  <p:hf hdr="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8/05/20XX</a:t>
            </a:r>
            <a:endParaRPr lang="en-US" dirty="0"/>
          </a:p>
        </p:txBody>
      </p:sp>
      <p:sp>
        <p:nvSpPr>
          <p:cNvPr id="4" name="Footer Placeholder 4"/>
          <p:cNvSpPr>
            <a:spLocks noGrp="1"/>
          </p:cNvSpPr>
          <p:nvPr>
            <p:ph type="ftr" sz="quarter" idx="11"/>
          </p:nvPr>
        </p:nvSpPr>
        <p:spPr/>
        <p:txBody>
          <a:bodyPr/>
          <a:lstStyle/>
          <a:p>
            <a:r>
              <a:rPr lang="en-US"/>
              <a:t>Conference Presentation</a:t>
            </a:r>
            <a:endParaRPr lang="en-US" dirty="0"/>
          </a:p>
        </p:txBody>
      </p:sp>
      <p:sp>
        <p:nvSpPr>
          <p:cNvPr id="6" name="Slide Number Placeholder 5"/>
          <p:cNvSpPr>
            <a:spLocks noGrp="1"/>
          </p:cNvSpPr>
          <p:nvPr>
            <p:ph type="sldNum" sz="quarter" idx="12"/>
          </p:nvPr>
        </p:nvSpPr>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544090202"/>
      </p:ext>
    </p:extLst>
  </p:cSld>
  <p:clrMapOvr>
    <a:masterClrMapping/>
  </p:clrMapOvr>
  <p:hf hdr="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en-US"/>
              <a:t>8/05/20XX</a:t>
            </a:r>
            <a:endParaRPr lang="en-US" dirty="0"/>
          </a:p>
        </p:txBody>
      </p:sp>
      <p:sp>
        <p:nvSpPr>
          <p:cNvPr id="4" name="Footer Placeholder 4"/>
          <p:cNvSpPr>
            <a:spLocks noGrp="1"/>
          </p:cNvSpPr>
          <p:nvPr>
            <p:ph type="ftr" sz="quarter" idx="11"/>
          </p:nvPr>
        </p:nvSpPr>
        <p:spPr/>
        <p:txBody>
          <a:bodyPr/>
          <a:lstStyle/>
          <a:p>
            <a:r>
              <a:rPr lang="en-US"/>
              <a:t>Conference Presentation</a:t>
            </a:r>
            <a:endParaRPr lang="en-US" dirty="0"/>
          </a:p>
        </p:txBody>
      </p:sp>
      <p:sp>
        <p:nvSpPr>
          <p:cNvPr id="6" name="Slide Number Placeholder 5"/>
          <p:cNvSpPr>
            <a:spLocks noGrp="1"/>
          </p:cNvSpPr>
          <p:nvPr>
            <p:ph type="sldNum" sz="quarter" idx="12"/>
          </p:nvPr>
        </p:nvSpPr>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437052849"/>
      </p:ext>
    </p:extLst>
  </p:cSld>
  <p:clrMapOvr>
    <a:masterClrMapping/>
  </p:clrMapOvr>
  <p:hf hdr="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8/05/20XX</a:t>
            </a:r>
            <a:endParaRPr lang="en-US" dirty="0"/>
          </a:p>
        </p:txBody>
      </p:sp>
      <p:sp>
        <p:nvSpPr>
          <p:cNvPr id="5" name="Footer Placeholder 4"/>
          <p:cNvSpPr>
            <a:spLocks noGrp="1"/>
          </p:cNvSpPr>
          <p:nvPr>
            <p:ph type="ftr" sz="quarter" idx="11"/>
          </p:nvPr>
        </p:nvSpPr>
        <p:spPr/>
        <p:txBody>
          <a:bodyPr/>
          <a:lstStyle/>
          <a:p>
            <a:r>
              <a:rPr lang="en-US"/>
              <a:t>Conference Presentation</a:t>
            </a:r>
            <a:endParaRPr lang="en-US" dirty="0"/>
          </a:p>
        </p:txBody>
      </p:sp>
      <p:sp>
        <p:nvSpPr>
          <p:cNvPr id="6" name="Slide Number Placeholder 5"/>
          <p:cNvSpPr>
            <a:spLocks noGrp="1"/>
          </p:cNvSpPr>
          <p:nvPr>
            <p:ph type="sldNum" sz="quarter" idx="12"/>
          </p:nvPr>
        </p:nvSpPr>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2683556798"/>
      </p:ext>
    </p:extLst>
  </p:cSld>
  <p:clrMapOvr>
    <a:masterClrMapping/>
  </p:clrMapOvr>
  <p:hf hdr="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8/05/20XX</a:t>
            </a:r>
            <a:endParaRPr lang="en-US" dirty="0"/>
          </a:p>
        </p:txBody>
      </p:sp>
      <p:sp>
        <p:nvSpPr>
          <p:cNvPr id="5" name="Footer Placeholder 4"/>
          <p:cNvSpPr>
            <a:spLocks noGrp="1"/>
          </p:cNvSpPr>
          <p:nvPr>
            <p:ph type="ftr" sz="quarter" idx="11"/>
          </p:nvPr>
        </p:nvSpPr>
        <p:spPr/>
        <p:txBody>
          <a:bodyPr/>
          <a:lstStyle/>
          <a:p>
            <a:r>
              <a:rPr lang="en-US"/>
              <a:t>Conference Presentation</a:t>
            </a:r>
            <a:endParaRPr lang="en-US" dirty="0"/>
          </a:p>
        </p:txBody>
      </p:sp>
      <p:sp>
        <p:nvSpPr>
          <p:cNvPr id="6" name="Slide Number Placeholder 5"/>
          <p:cNvSpPr>
            <a:spLocks noGrp="1"/>
          </p:cNvSpPr>
          <p:nvPr>
            <p:ph type="sldNum" sz="quarter" idx="12"/>
          </p:nvPr>
        </p:nvSpPr>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2493223434"/>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40057111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65C9C5B-BBA9-42AB-806E-92FC22E19CBA}"/>
              </a:ext>
            </a:extLst>
          </p:cNvPr>
          <p:cNvSpPr/>
          <p:nvPr userDrawn="1"/>
        </p:nvSpPr>
        <p:spPr>
          <a:xfrm>
            <a:off x="-1" y="0"/>
            <a:ext cx="90374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10">
            <a:extLst>
              <a:ext uri="{FF2B5EF4-FFF2-40B4-BE49-F238E27FC236}">
                <a16:creationId xmlns:a16="http://schemas.microsoft.com/office/drawing/2014/main" id="{AF30CF48-DD5D-4C81-BA7E-470DCBA61E62}"/>
              </a:ext>
            </a:extLst>
          </p:cNvPr>
          <p:cNvSpPr>
            <a:spLocks noGrp="1"/>
          </p:cNvSpPr>
          <p:nvPr>
            <p:ph type="pic" sz="quarter" idx="10" hasCustomPrompt="1"/>
          </p:nvPr>
        </p:nvSpPr>
        <p:spPr>
          <a:xfrm>
            <a:off x="2476500" y="622103"/>
            <a:ext cx="9715500" cy="3720928"/>
          </a:xfrm>
          <a:prstGeom prst="rect">
            <a:avLst/>
          </a:prstGeom>
        </p:spPr>
        <p:txBody>
          <a:bodyPr/>
          <a:lstStyle>
            <a:lvl1pPr marL="0" indent="0" algn="ctr">
              <a:buNone/>
              <a:defRPr/>
            </a:lvl1pPr>
          </a:lstStyle>
          <a:p>
            <a:r>
              <a:rPr lang="en-US" dirty="0"/>
              <a:t>Click to add photo</a:t>
            </a:r>
          </a:p>
        </p:txBody>
      </p:sp>
      <p:cxnSp>
        <p:nvCxnSpPr>
          <p:cNvPr id="15" name="Straight Connector 14">
            <a:extLst>
              <a:ext uri="{FF2B5EF4-FFF2-40B4-BE49-F238E27FC236}">
                <a16:creationId xmlns:a16="http://schemas.microsoft.com/office/drawing/2014/main" id="{E7E08E4E-686B-490D-8EA1-DDC9F1BC7C24}"/>
              </a:ext>
            </a:extLst>
          </p:cNvPr>
          <p:cNvCxnSpPr>
            <a:cxnSpLocks/>
          </p:cNvCxnSpPr>
          <p:nvPr userDrawn="1"/>
        </p:nvCxnSpPr>
        <p:spPr>
          <a:xfrm>
            <a:off x="739466" y="0"/>
            <a:ext cx="0" cy="6187736"/>
          </a:xfrm>
          <a:prstGeom prst="line">
            <a:avLst/>
          </a:prstGeom>
          <a:ln w="190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12">
            <a:extLst>
              <a:ext uri="{FF2B5EF4-FFF2-40B4-BE49-F238E27FC236}">
                <a16:creationId xmlns:a16="http://schemas.microsoft.com/office/drawing/2014/main" id="{C78B2B3F-3573-4632-872A-ADB36AF4125A}"/>
              </a:ext>
            </a:extLst>
          </p:cNvPr>
          <p:cNvSpPr>
            <a:spLocks noGrp="1"/>
          </p:cNvSpPr>
          <p:nvPr>
            <p:ph type="body" sz="quarter" idx="12" hasCustomPrompt="1"/>
          </p:nvPr>
        </p:nvSpPr>
        <p:spPr>
          <a:xfrm>
            <a:off x="6359337" y="5779363"/>
            <a:ext cx="2459114" cy="685430"/>
          </a:xfrm>
          <a:prstGeom prst="rect">
            <a:avLst/>
          </a:prstGeom>
        </p:spPr>
        <p:txBody>
          <a:bodyPr anchor="ctr"/>
          <a:lstStyle>
            <a:lvl1pPr marL="0" indent="0" algn="r">
              <a:lnSpc>
                <a:spcPct val="80000"/>
              </a:lnSpc>
              <a:spcBef>
                <a:spcPts val="0"/>
              </a:spcBef>
              <a:buNone/>
              <a:defRPr sz="1800" spc="100" baseline="0">
                <a:solidFill>
                  <a:schemeClr val="accent5">
                    <a:lumMod val="20000"/>
                    <a:lumOff val="80000"/>
                  </a:schemeClr>
                </a:solidFill>
                <a:latin typeface="+mn-lt"/>
              </a:defRPr>
            </a:lvl1pPr>
          </a:lstStyle>
          <a:p>
            <a:pPr lvl="0"/>
            <a:r>
              <a:rPr lang="en-US"/>
              <a:t>Click to add name</a:t>
            </a:r>
          </a:p>
        </p:txBody>
      </p:sp>
      <p:sp>
        <p:nvSpPr>
          <p:cNvPr id="12" name="Text Placeholder 12">
            <a:extLst>
              <a:ext uri="{FF2B5EF4-FFF2-40B4-BE49-F238E27FC236}">
                <a16:creationId xmlns:a16="http://schemas.microsoft.com/office/drawing/2014/main" id="{6FF5EE2F-D68A-4C3C-A342-4C0CE6CE20CB}"/>
              </a:ext>
            </a:extLst>
          </p:cNvPr>
          <p:cNvSpPr>
            <a:spLocks noGrp="1"/>
          </p:cNvSpPr>
          <p:nvPr>
            <p:ph type="body" sz="quarter" idx="13" hasCustomPrompt="1"/>
          </p:nvPr>
        </p:nvSpPr>
        <p:spPr>
          <a:xfrm>
            <a:off x="9299663" y="5791178"/>
            <a:ext cx="2459114" cy="685429"/>
          </a:xfrm>
          <a:prstGeom prst="rect">
            <a:avLst/>
          </a:prstGeom>
        </p:spPr>
        <p:txBody>
          <a:bodyPr anchor="ctr"/>
          <a:lstStyle>
            <a:lvl1pPr marL="0" indent="0">
              <a:lnSpc>
                <a:spcPct val="80000"/>
              </a:lnSpc>
              <a:spcBef>
                <a:spcPts val="0"/>
              </a:spcBef>
              <a:buNone/>
              <a:defRPr sz="1600" cap="all" spc="100" baseline="0">
                <a:solidFill>
                  <a:schemeClr val="accent1"/>
                </a:solidFill>
                <a:latin typeface="+mn-lt"/>
              </a:defRPr>
            </a:lvl1pPr>
          </a:lstStyle>
          <a:p>
            <a:pPr lvl="0"/>
            <a:r>
              <a:rPr lang="en-US"/>
              <a:t>Click to add date</a:t>
            </a:r>
          </a:p>
        </p:txBody>
      </p:sp>
      <p:sp>
        <p:nvSpPr>
          <p:cNvPr id="2" name="Title 1">
            <a:extLst>
              <a:ext uri="{FF2B5EF4-FFF2-40B4-BE49-F238E27FC236}">
                <a16:creationId xmlns:a16="http://schemas.microsoft.com/office/drawing/2014/main" id="{D52DB723-8435-4F35-BF55-AFB7DC8FD4C3}"/>
              </a:ext>
            </a:extLst>
          </p:cNvPr>
          <p:cNvSpPr>
            <a:spLocks noGrp="1"/>
          </p:cNvSpPr>
          <p:nvPr>
            <p:ph type="title" hasCustomPrompt="1"/>
          </p:nvPr>
        </p:nvSpPr>
        <p:spPr>
          <a:xfrm>
            <a:off x="995205" y="4965134"/>
            <a:ext cx="4333088" cy="1596004"/>
          </a:xfrm>
          <a:prstGeom prst="rect">
            <a:avLst/>
          </a:prstGeom>
        </p:spPr>
        <p:txBody>
          <a:bodyPr anchor="ctr"/>
          <a:lstStyle>
            <a:lvl1pPr>
              <a:lnSpc>
                <a:spcPct val="80000"/>
              </a:lnSpc>
              <a:defRPr sz="5000" spc="100" baseline="0">
                <a:solidFill>
                  <a:schemeClr val="accent5">
                    <a:lumMod val="20000"/>
                    <a:lumOff val="80000"/>
                  </a:schemeClr>
                </a:solidFill>
              </a:defRPr>
            </a:lvl1pPr>
          </a:lstStyle>
          <a:p>
            <a:r>
              <a:rPr lang="en-US" dirty="0"/>
              <a:t>Click to add title</a:t>
            </a:r>
          </a:p>
        </p:txBody>
      </p:sp>
    </p:spTree>
    <p:extLst>
      <p:ext uri="{BB962C8B-B14F-4D97-AF65-F5344CB8AC3E}">
        <p14:creationId xmlns:p14="http://schemas.microsoft.com/office/powerpoint/2010/main" val="36789289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Meet The Presenter">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9" name="Picture Placeholder 10">
            <a:extLst>
              <a:ext uri="{FF2B5EF4-FFF2-40B4-BE49-F238E27FC236}">
                <a16:creationId xmlns:a16="http://schemas.microsoft.com/office/drawing/2014/main" id="{CD5AE0D9-6B20-4F29-A35B-2A00C25FF84E}"/>
              </a:ext>
            </a:extLst>
          </p:cNvPr>
          <p:cNvSpPr>
            <a:spLocks noGrp="1"/>
          </p:cNvSpPr>
          <p:nvPr>
            <p:ph type="pic" sz="quarter" idx="13" hasCustomPrompt="1"/>
          </p:nvPr>
        </p:nvSpPr>
        <p:spPr>
          <a:xfrm>
            <a:off x="1482906" y="0"/>
            <a:ext cx="4635426" cy="6857999"/>
          </a:xfrm>
          <a:prstGeom prst="rect">
            <a:avLst/>
          </a:prstGeom>
        </p:spPr>
        <p:txBody>
          <a:bodyPr/>
          <a:lstStyle>
            <a:lvl1pPr marL="0" indent="0" algn="ctr">
              <a:buNone/>
              <a:defRPr/>
            </a:lvl1pPr>
          </a:lstStyle>
          <a:p>
            <a:r>
              <a:rPr lang="en-US" dirty="0"/>
              <a:t>Click to add photo</a:t>
            </a:r>
          </a:p>
        </p:txBody>
      </p:sp>
      <p:sp>
        <p:nvSpPr>
          <p:cNvPr id="4" name="Date Placeholder 3">
            <a:extLst>
              <a:ext uri="{FF2B5EF4-FFF2-40B4-BE49-F238E27FC236}">
                <a16:creationId xmlns:a16="http://schemas.microsoft.com/office/drawing/2014/main" id="{12CC56C8-D828-4A31-A5B9-CF1AEFA70D7C}"/>
              </a:ext>
            </a:extLst>
          </p:cNvPr>
          <p:cNvSpPr>
            <a:spLocks noGrp="1"/>
          </p:cNvSpPr>
          <p:nvPr>
            <p:ph type="dt" sz="half" idx="10"/>
          </p:nvPr>
        </p:nvSpPr>
        <p:spPr>
          <a:xfrm>
            <a:off x="1571846" y="6356350"/>
            <a:ext cx="2743200" cy="365125"/>
          </a:xfrm>
        </p:spPr>
        <p:txBody>
          <a:bodyPr/>
          <a:lstStyle>
            <a:lvl1pPr>
              <a:defRPr>
                <a:solidFill>
                  <a:schemeClr val="accent5">
                    <a:lumMod val="20000"/>
                    <a:lumOff val="80000"/>
                  </a:schemeClr>
                </a:solidFill>
              </a:defRPr>
            </a:lvl1pPr>
          </a:lstStyle>
          <a:p>
            <a:r>
              <a:rPr lang="en-US" dirty="0"/>
              <a:t>8/05/20XX</a:t>
            </a:r>
          </a:p>
        </p:txBody>
      </p:sp>
      <p:sp>
        <p:nvSpPr>
          <p:cNvPr id="5" name="Footer Placeholder 4">
            <a:extLst>
              <a:ext uri="{FF2B5EF4-FFF2-40B4-BE49-F238E27FC236}">
                <a16:creationId xmlns:a16="http://schemas.microsoft.com/office/drawing/2014/main" id="{8E0B0264-B3C3-46A0-80DD-67C59DB2AF91}"/>
              </a:ext>
            </a:extLst>
          </p:cNvPr>
          <p:cNvSpPr>
            <a:spLocks noGrp="1"/>
          </p:cNvSpPr>
          <p:nvPr>
            <p:ph type="ftr" sz="quarter" idx="11"/>
          </p:nvPr>
        </p:nvSpPr>
        <p:spPr>
          <a:xfrm>
            <a:off x="6519230" y="6356350"/>
            <a:ext cx="3152912" cy="365125"/>
          </a:xfrm>
        </p:spPr>
        <p:txBody>
          <a:bodyPr/>
          <a:lstStyle>
            <a:lvl1pPr algn="l">
              <a:defRPr>
                <a:solidFill>
                  <a:schemeClr val="accent6">
                    <a:lumMod val="75000"/>
                  </a:schemeClr>
                </a:solidFill>
              </a:defRPr>
            </a:lvl1pPr>
          </a:lstStyle>
          <a:p>
            <a:r>
              <a:rPr lang="en-US" dirty="0"/>
              <a:t>Conference Presentation</a:t>
            </a:r>
          </a:p>
        </p:txBody>
      </p:sp>
      <p:sp>
        <p:nvSpPr>
          <p:cNvPr id="6" name="Slide Number Placeholder 5">
            <a:extLst>
              <a:ext uri="{FF2B5EF4-FFF2-40B4-BE49-F238E27FC236}">
                <a16:creationId xmlns:a16="http://schemas.microsoft.com/office/drawing/2014/main" id="{C85D3C3B-0FFE-494C-B4AC-477B6A9DAF51}"/>
              </a:ext>
            </a:extLst>
          </p:cNvPr>
          <p:cNvSpPr>
            <a:spLocks noGrp="1"/>
          </p:cNvSpPr>
          <p:nvPr>
            <p:ph type="sldNum" sz="quarter" idx="12"/>
          </p:nvPr>
        </p:nvSpPr>
        <p:spPr>
          <a:xfrm>
            <a:off x="10510344" y="6356350"/>
            <a:ext cx="843455" cy="365125"/>
          </a:xfrm>
        </p:spPr>
        <p:txBody>
          <a:bodyPr/>
          <a:lstStyle>
            <a:lvl1pPr>
              <a:defRPr>
                <a:solidFill>
                  <a:schemeClr val="accent6">
                    <a:lumMod val="75000"/>
                  </a:schemeClr>
                </a:solidFill>
              </a:defRPr>
            </a:lvl1pPr>
          </a:lstStyle>
          <a:p>
            <a:fld id="{18D65601-5AE2-46FC-B138-694DDD2B510D}" type="slidenum">
              <a:rPr lang="en-US" smtClean="0"/>
              <a:pPr/>
              <a:t>‹#›</a:t>
            </a:fld>
            <a:endParaRPr lang="en-US" dirty="0"/>
          </a:p>
        </p:txBody>
      </p:sp>
      <p:sp>
        <p:nvSpPr>
          <p:cNvPr id="10" name="Text Placeholder 12">
            <a:extLst>
              <a:ext uri="{FF2B5EF4-FFF2-40B4-BE49-F238E27FC236}">
                <a16:creationId xmlns:a16="http://schemas.microsoft.com/office/drawing/2014/main" id="{1285A10A-1880-4D4E-A99B-1C19043F2A65}"/>
              </a:ext>
            </a:extLst>
          </p:cNvPr>
          <p:cNvSpPr>
            <a:spLocks noGrp="1"/>
          </p:cNvSpPr>
          <p:nvPr>
            <p:ph type="body" sz="quarter" idx="14" hasCustomPrompt="1"/>
          </p:nvPr>
        </p:nvSpPr>
        <p:spPr>
          <a:xfrm>
            <a:off x="6750189" y="2396358"/>
            <a:ext cx="3266975" cy="326687"/>
          </a:xfrm>
          <a:prstGeom prst="rect">
            <a:avLst/>
          </a:prstGeom>
        </p:spPr>
        <p:txBody>
          <a:bodyPr anchor="ctr"/>
          <a:lstStyle>
            <a:lvl1pPr marL="0" indent="0">
              <a:lnSpc>
                <a:spcPct val="80000"/>
              </a:lnSpc>
              <a:spcBef>
                <a:spcPts val="0"/>
              </a:spcBef>
              <a:buNone/>
              <a:defRPr sz="1600" b="1" spc="100" baseline="0">
                <a:solidFill>
                  <a:schemeClr val="accent1"/>
                </a:solidFill>
                <a:latin typeface="+mj-lt"/>
              </a:defRPr>
            </a:lvl1pPr>
          </a:lstStyle>
          <a:p>
            <a:pPr lvl="0"/>
            <a:r>
              <a:rPr lang="en-US"/>
              <a:t>Click to add name</a:t>
            </a:r>
          </a:p>
        </p:txBody>
      </p:sp>
      <p:sp>
        <p:nvSpPr>
          <p:cNvPr id="11" name="Content Placeholder 15">
            <a:extLst>
              <a:ext uri="{FF2B5EF4-FFF2-40B4-BE49-F238E27FC236}">
                <a16:creationId xmlns:a16="http://schemas.microsoft.com/office/drawing/2014/main" id="{624F1FC7-2617-499A-8CB8-B61FC7D9B7BF}"/>
              </a:ext>
            </a:extLst>
          </p:cNvPr>
          <p:cNvSpPr>
            <a:spLocks noGrp="1"/>
          </p:cNvSpPr>
          <p:nvPr>
            <p:ph sz="quarter" idx="15" hasCustomPrompt="1"/>
          </p:nvPr>
        </p:nvSpPr>
        <p:spPr>
          <a:xfrm>
            <a:off x="6749508" y="2756830"/>
            <a:ext cx="4834569" cy="2384195"/>
          </a:xfrm>
          <a:prstGeom prst="rect">
            <a:avLst/>
          </a:prstGeom>
        </p:spPr>
        <p:txBody>
          <a:bodyPr/>
          <a:lstStyle>
            <a:lvl1pPr marL="0" indent="0">
              <a:lnSpc>
                <a:spcPct val="150000"/>
              </a:lnSpc>
              <a:spcBef>
                <a:spcPts val="0"/>
              </a:spcBef>
              <a:spcAft>
                <a:spcPts val="1000"/>
              </a:spcAft>
              <a:buNone/>
              <a:defRPr sz="1400" spc="100" baseline="0"/>
            </a:lvl1pPr>
          </a:lstStyle>
          <a:p>
            <a:pPr lvl="0"/>
            <a:r>
              <a:rPr lang="en-US"/>
              <a:t>Click to add text</a:t>
            </a:r>
          </a:p>
        </p:txBody>
      </p:sp>
      <p:cxnSp>
        <p:nvCxnSpPr>
          <p:cNvPr id="13" name="Straight Connector 12">
            <a:extLst>
              <a:ext uri="{FF2B5EF4-FFF2-40B4-BE49-F238E27FC236}">
                <a16:creationId xmlns:a16="http://schemas.microsoft.com/office/drawing/2014/main" id="{0B169A36-7DEF-42D4-850F-59A3233FD582}"/>
              </a:ext>
              <a:ext uri="{C183D7F6-B498-43B3-948B-1728B52AA6E4}">
                <adec:decorative xmlns:adec="http://schemas.microsoft.com/office/drawing/2017/decorative" val="1"/>
              </a:ext>
            </a:extLst>
          </p:cNvPr>
          <p:cNvCxnSpPr>
            <a:cxnSpLocks/>
          </p:cNvCxnSpPr>
          <p:nvPr userDrawn="1"/>
        </p:nvCxnSpPr>
        <p:spPr>
          <a:xfrm>
            <a:off x="740834" y="0"/>
            <a:ext cx="0" cy="275748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CADB6D5-97B3-42ED-B8C7-5AD951CB8FE1}"/>
              </a:ext>
              <a:ext uri="{C183D7F6-B498-43B3-948B-1728B52AA6E4}">
                <adec:decorative xmlns:adec="http://schemas.microsoft.com/office/drawing/2017/decorative" val="1"/>
              </a:ext>
            </a:extLst>
          </p:cNvPr>
          <p:cNvCxnSpPr>
            <a:cxnSpLocks/>
          </p:cNvCxnSpPr>
          <p:nvPr userDrawn="1"/>
        </p:nvCxnSpPr>
        <p:spPr>
          <a:xfrm>
            <a:off x="8729133" y="2551471"/>
            <a:ext cx="346286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9B7B60A-1B6C-4E40-94D7-AE1BD3712779}"/>
              </a:ext>
            </a:extLst>
          </p:cNvPr>
          <p:cNvSpPr>
            <a:spLocks noGrp="1"/>
          </p:cNvSpPr>
          <p:nvPr>
            <p:ph type="title"/>
          </p:nvPr>
        </p:nvSpPr>
        <p:spPr>
          <a:xfrm rot="16200000">
            <a:off x="-810973" y="4189152"/>
            <a:ext cx="3121302" cy="469478"/>
          </a:xfrm>
          <a:prstGeom prst="rect">
            <a:avLst/>
          </a:prstGeom>
        </p:spPr>
        <p:txBody>
          <a:bodyPr anchor="ctr"/>
          <a:lstStyle>
            <a:lvl1pPr algn="r">
              <a:defRPr lang="en-US" sz="2400" spc="100" baseline="0">
                <a:solidFill>
                  <a:schemeClr val="accent1"/>
                </a:solidFill>
                <a:ea typeface="+mn-ea"/>
                <a:cs typeface="+mn-cs"/>
              </a:defRPr>
            </a:lvl1pPr>
          </a:lstStyle>
          <a:p>
            <a:pPr marL="0" lvl="0" indent="0" algn="r">
              <a:lnSpc>
                <a:spcPct val="80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8713381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Percentage of Communication Tools​">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B06ACE2-BA16-48C7-A451-845668BC059A}"/>
              </a:ext>
            </a:extLst>
          </p:cNvPr>
          <p:cNvSpPr>
            <a:spLocks noGrp="1"/>
          </p:cNvSpPr>
          <p:nvPr>
            <p:ph type="dt" sz="half" idx="10"/>
          </p:nvPr>
        </p:nvSpPr>
        <p:spPr/>
        <p:txBody>
          <a:bodyPr/>
          <a:lstStyle/>
          <a:p>
            <a:r>
              <a:rPr lang="en-US" dirty="0"/>
              <a:t>8/05/20XX</a:t>
            </a:r>
          </a:p>
        </p:txBody>
      </p:sp>
      <p:sp>
        <p:nvSpPr>
          <p:cNvPr id="6" name="Footer Placeholder 5">
            <a:extLst>
              <a:ext uri="{FF2B5EF4-FFF2-40B4-BE49-F238E27FC236}">
                <a16:creationId xmlns:a16="http://schemas.microsoft.com/office/drawing/2014/main" id="{009B479B-4CEB-47DB-903C-2E2D2445EB57}"/>
              </a:ext>
            </a:extLst>
          </p:cNvPr>
          <p:cNvSpPr>
            <a:spLocks noGrp="1"/>
          </p:cNvSpPr>
          <p:nvPr>
            <p:ph type="ftr" sz="quarter" idx="11"/>
          </p:nvPr>
        </p:nvSpPr>
        <p:spPr/>
        <p:txBody>
          <a:bodyPr/>
          <a:lstStyle/>
          <a:p>
            <a:r>
              <a:rPr lang="en-US" dirty="0"/>
              <a:t>Conference Presentation</a:t>
            </a:r>
          </a:p>
        </p:txBody>
      </p:sp>
      <p:sp>
        <p:nvSpPr>
          <p:cNvPr id="7" name="Slide Number Placeholder 6">
            <a:extLst>
              <a:ext uri="{FF2B5EF4-FFF2-40B4-BE49-F238E27FC236}">
                <a16:creationId xmlns:a16="http://schemas.microsoft.com/office/drawing/2014/main" id="{FC6F2130-E7AA-4706-B388-47F7E032B5EA}"/>
              </a:ext>
            </a:extLst>
          </p:cNvPr>
          <p:cNvSpPr>
            <a:spLocks noGrp="1"/>
          </p:cNvSpPr>
          <p:nvPr>
            <p:ph type="sldNum" sz="quarter" idx="12"/>
          </p:nvPr>
        </p:nvSpPr>
        <p:spPr/>
        <p:txBody>
          <a:bodyPr/>
          <a:lstStyle/>
          <a:p>
            <a:fld id="{18D65601-5AE2-46FC-B138-694DDD2B510D}" type="slidenum">
              <a:rPr lang="en-US" smtClean="0"/>
              <a:t>‹#›</a:t>
            </a:fld>
            <a:endParaRPr lang="en-US" dirty="0"/>
          </a:p>
        </p:txBody>
      </p:sp>
      <p:sp>
        <p:nvSpPr>
          <p:cNvPr id="9" name="Rectangle 8">
            <a:extLst>
              <a:ext uri="{FF2B5EF4-FFF2-40B4-BE49-F238E27FC236}">
                <a16:creationId xmlns:a16="http://schemas.microsoft.com/office/drawing/2014/main" id="{67311573-5DB1-44CE-818B-9E5F570408F1}"/>
              </a:ext>
            </a:extLst>
          </p:cNvPr>
          <p:cNvSpPr/>
          <p:nvPr userDrawn="1"/>
        </p:nvSpPr>
        <p:spPr>
          <a:xfrm>
            <a:off x="638177" y="631627"/>
            <a:ext cx="10915645" cy="5588197"/>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ntent Placeholder 15">
            <a:extLst>
              <a:ext uri="{FF2B5EF4-FFF2-40B4-BE49-F238E27FC236}">
                <a16:creationId xmlns:a16="http://schemas.microsoft.com/office/drawing/2014/main" id="{6E328664-C733-476A-81C6-2A0B15B001A1}"/>
              </a:ext>
            </a:extLst>
          </p:cNvPr>
          <p:cNvSpPr>
            <a:spLocks noGrp="1"/>
          </p:cNvSpPr>
          <p:nvPr>
            <p:ph sz="quarter" idx="15" hasCustomPrompt="1"/>
          </p:nvPr>
        </p:nvSpPr>
        <p:spPr>
          <a:xfrm>
            <a:off x="2029158" y="2838122"/>
            <a:ext cx="1786759" cy="430923"/>
          </a:xfrm>
          <a:prstGeom prst="rect">
            <a:avLst/>
          </a:prstGeom>
        </p:spPr>
        <p:txBody>
          <a:bodyPr anchor="t"/>
          <a:lstStyle>
            <a:lvl1pPr marL="0" indent="0" algn="l">
              <a:lnSpc>
                <a:spcPct val="150000"/>
              </a:lnSpc>
              <a:spcBef>
                <a:spcPts val="0"/>
              </a:spcBef>
              <a:spcAft>
                <a:spcPts val="0"/>
              </a:spcAft>
              <a:buNone/>
              <a:defRPr sz="1400" spc="100" baseline="0"/>
            </a:lvl1pPr>
          </a:lstStyle>
          <a:p>
            <a:pPr lvl="0"/>
            <a:r>
              <a:rPr lang="en-US"/>
              <a:t>Click to add text</a:t>
            </a:r>
          </a:p>
        </p:txBody>
      </p:sp>
      <p:sp>
        <p:nvSpPr>
          <p:cNvPr id="20" name="Content Placeholder 15">
            <a:extLst>
              <a:ext uri="{FF2B5EF4-FFF2-40B4-BE49-F238E27FC236}">
                <a16:creationId xmlns:a16="http://schemas.microsoft.com/office/drawing/2014/main" id="{4DA6C57C-E2CB-484E-94E6-9AB8DC7DB4C5}"/>
              </a:ext>
            </a:extLst>
          </p:cNvPr>
          <p:cNvSpPr>
            <a:spLocks noGrp="1"/>
          </p:cNvSpPr>
          <p:nvPr>
            <p:ph sz="quarter" idx="16" hasCustomPrompt="1"/>
          </p:nvPr>
        </p:nvSpPr>
        <p:spPr>
          <a:xfrm>
            <a:off x="2029158" y="3379435"/>
            <a:ext cx="1786759" cy="430923"/>
          </a:xfrm>
          <a:prstGeom prst="rect">
            <a:avLst/>
          </a:prstGeom>
        </p:spPr>
        <p:txBody>
          <a:bodyPr anchor="t"/>
          <a:lstStyle>
            <a:lvl1pPr marL="0" indent="0" algn="l">
              <a:lnSpc>
                <a:spcPct val="150000"/>
              </a:lnSpc>
              <a:spcBef>
                <a:spcPts val="0"/>
              </a:spcBef>
              <a:spcAft>
                <a:spcPts val="0"/>
              </a:spcAft>
              <a:buNone/>
              <a:defRPr sz="1400" spc="100" baseline="0"/>
            </a:lvl1pPr>
          </a:lstStyle>
          <a:p>
            <a:pPr lvl="0"/>
            <a:r>
              <a:rPr lang="en-US"/>
              <a:t>Click to add text</a:t>
            </a:r>
          </a:p>
        </p:txBody>
      </p:sp>
      <p:sp>
        <p:nvSpPr>
          <p:cNvPr id="21" name="Content Placeholder 15">
            <a:extLst>
              <a:ext uri="{FF2B5EF4-FFF2-40B4-BE49-F238E27FC236}">
                <a16:creationId xmlns:a16="http://schemas.microsoft.com/office/drawing/2014/main" id="{97E74E6E-CDEF-424A-B7CE-5B34A0AC34D6}"/>
              </a:ext>
            </a:extLst>
          </p:cNvPr>
          <p:cNvSpPr>
            <a:spLocks noGrp="1"/>
          </p:cNvSpPr>
          <p:nvPr>
            <p:ph sz="quarter" idx="17" hasCustomPrompt="1"/>
          </p:nvPr>
        </p:nvSpPr>
        <p:spPr>
          <a:xfrm>
            <a:off x="2029158" y="3928699"/>
            <a:ext cx="1786759" cy="430923"/>
          </a:xfrm>
          <a:prstGeom prst="rect">
            <a:avLst/>
          </a:prstGeom>
        </p:spPr>
        <p:txBody>
          <a:bodyPr anchor="t"/>
          <a:lstStyle>
            <a:lvl1pPr marL="0" indent="0" algn="l">
              <a:lnSpc>
                <a:spcPct val="150000"/>
              </a:lnSpc>
              <a:spcBef>
                <a:spcPts val="0"/>
              </a:spcBef>
              <a:spcAft>
                <a:spcPts val="0"/>
              </a:spcAft>
              <a:buNone/>
              <a:defRPr sz="1400" spc="100" baseline="0"/>
            </a:lvl1pPr>
          </a:lstStyle>
          <a:p>
            <a:pPr lvl="0"/>
            <a:r>
              <a:rPr lang="en-US"/>
              <a:t>Click to add text</a:t>
            </a:r>
          </a:p>
        </p:txBody>
      </p:sp>
      <p:sp>
        <p:nvSpPr>
          <p:cNvPr id="22" name="Content Placeholder 15">
            <a:extLst>
              <a:ext uri="{FF2B5EF4-FFF2-40B4-BE49-F238E27FC236}">
                <a16:creationId xmlns:a16="http://schemas.microsoft.com/office/drawing/2014/main" id="{E7A1AA76-7517-4C53-B2A4-EE8B1C6ADDDF}"/>
              </a:ext>
            </a:extLst>
          </p:cNvPr>
          <p:cNvSpPr>
            <a:spLocks noGrp="1"/>
          </p:cNvSpPr>
          <p:nvPr>
            <p:ph sz="quarter" idx="18" hasCustomPrompt="1"/>
          </p:nvPr>
        </p:nvSpPr>
        <p:spPr>
          <a:xfrm>
            <a:off x="2029158" y="4476966"/>
            <a:ext cx="1786759" cy="430923"/>
          </a:xfrm>
          <a:prstGeom prst="rect">
            <a:avLst/>
          </a:prstGeom>
        </p:spPr>
        <p:txBody>
          <a:bodyPr anchor="t"/>
          <a:lstStyle>
            <a:lvl1pPr marL="0" indent="0" algn="l">
              <a:lnSpc>
                <a:spcPct val="150000"/>
              </a:lnSpc>
              <a:spcBef>
                <a:spcPts val="0"/>
              </a:spcBef>
              <a:spcAft>
                <a:spcPts val="0"/>
              </a:spcAft>
              <a:buNone/>
              <a:defRPr sz="1400" spc="100" baseline="0"/>
            </a:lvl1pPr>
          </a:lstStyle>
          <a:p>
            <a:pPr lvl="0"/>
            <a:r>
              <a:rPr lang="en-US"/>
              <a:t>Click to add text</a:t>
            </a:r>
          </a:p>
        </p:txBody>
      </p:sp>
      <p:sp>
        <p:nvSpPr>
          <p:cNvPr id="37" name="Text Placeholder 12">
            <a:extLst>
              <a:ext uri="{FF2B5EF4-FFF2-40B4-BE49-F238E27FC236}">
                <a16:creationId xmlns:a16="http://schemas.microsoft.com/office/drawing/2014/main" id="{273C9D83-2282-43F4-BB54-7CDA96B45560}"/>
              </a:ext>
            </a:extLst>
          </p:cNvPr>
          <p:cNvSpPr>
            <a:spLocks noGrp="1"/>
          </p:cNvSpPr>
          <p:nvPr>
            <p:ph type="body" sz="quarter" idx="19" hasCustomPrompt="1"/>
          </p:nvPr>
        </p:nvSpPr>
        <p:spPr>
          <a:xfrm>
            <a:off x="6298588" y="1307183"/>
            <a:ext cx="1783393" cy="1783055"/>
          </a:xfrm>
          <a:prstGeom prst="rect">
            <a:avLst/>
          </a:prstGeom>
        </p:spPr>
        <p:txBody>
          <a:bodyPr anchor="ctr"/>
          <a:lstStyle>
            <a:lvl1pPr marL="0" indent="0" algn="ctr">
              <a:lnSpc>
                <a:spcPct val="125000"/>
              </a:lnSpc>
              <a:spcBef>
                <a:spcPts val="0"/>
              </a:spcBef>
              <a:buNone/>
              <a:defRPr sz="2400" b="0" spc="100" baseline="0">
                <a:solidFill>
                  <a:schemeClr val="accent1"/>
                </a:solidFill>
                <a:latin typeface="Univers LT Std 45 Light" panose="020B0703030502020204" pitchFamily="34" charset="0"/>
              </a:defRPr>
            </a:lvl1pPr>
          </a:lstStyle>
          <a:p>
            <a:pPr lvl="0"/>
            <a:r>
              <a:rPr lang="en-US"/>
              <a:t>#</a:t>
            </a:r>
          </a:p>
        </p:txBody>
      </p:sp>
      <p:sp>
        <p:nvSpPr>
          <p:cNvPr id="38" name="Text Placeholder 12">
            <a:extLst>
              <a:ext uri="{FF2B5EF4-FFF2-40B4-BE49-F238E27FC236}">
                <a16:creationId xmlns:a16="http://schemas.microsoft.com/office/drawing/2014/main" id="{90C1AC4A-23E9-4676-A30E-E39B4342FF07}"/>
              </a:ext>
            </a:extLst>
          </p:cNvPr>
          <p:cNvSpPr>
            <a:spLocks noGrp="1"/>
          </p:cNvSpPr>
          <p:nvPr>
            <p:ph type="body" sz="quarter" idx="20" hasCustomPrompt="1"/>
          </p:nvPr>
        </p:nvSpPr>
        <p:spPr>
          <a:xfrm>
            <a:off x="6298588" y="3703828"/>
            <a:ext cx="1783393" cy="1783055"/>
          </a:xfrm>
          <a:prstGeom prst="rect">
            <a:avLst/>
          </a:prstGeom>
        </p:spPr>
        <p:txBody>
          <a:bodyPr anchor="ctr"/>
          <a:lstStyle>
            <a:lvl1pPr marL="0" indent="0" algn="ctr">
              <a:lnSpc>
                <a:spcPct val="125000"/>
              </a:lnSpc>
              <a:spcBef>
                <a:spcPts val="0"/>
              </a:spcBef>
              <a:buNone/>
              <a:defRPr sz="2400" b="0" spc="100" baseline="0">
                <a:solidFill>
                  <a:schemeClr val="accent1"/>
                </a:solidFill>
                <a:latin typeface="Univers LT Std 45 Light" panose="020B0703030502020204" pitchFamily="34" charset="0"/>
              </a:defRPr>
            </a:lvl1pPr>
          </a:lstStyle>
          <a:p>
            <a:pPr lvl="0"/>
            <a:r>
              <a:rPr lang="en-US"/>
              <a:t>#</a:t>
            </a:r>
          </a:p>
        </p:txBody>
      </p:sp>
      <p:sp>
        <p:nvSpPr>
          <p:cNvPr id="39" name="Text Placeholder 12">
            <a:extLst>
              <a:ext uri="{FF2B5EF4-FFF2-40B4-BE49-F238E27FC236}">
                <a16:creationId xmlns:a16="http://schemas.microsoft.com/office/drawing/2014/main" id="{2C256BCC-FED6-4D75-8C65-5967DD2E0194}"/>
              </a:ext>
            </a:extLst>
          </p:cNvPr>
          <p:cNvSpPr>
            <a:spLocks noGrp="1"/>
          </p:cNvSpPr>
          <p:nvPr>
            <p:ph type="body" sz="quarter" idx="21" hasCustomPrompt="1"/>
          </p:nvPr>
        </p:nvSpPr>
        <p:spPr>
          <a:xfrm>
            <a:off x="9033309" y="1307183"/>
            <a:ext cx="1783393" cy="1783055"/>
          </a:xfrm>
          <a:prstGeom prst="rect">
            <a:avLst/>
          </a:prstGeom>
        </p:spPr>
        <p:txBody>
          <a:bodyPr anchor="ctr"/>
          <a:lstStyle>
            <a:lvl1pPr marL="0" indent="0" algn="ctr">
              <a:lnSpc>
                <a:spcPct val="125000"/>
              </a:lnSpc>
              <a:spcBef>
                <a:spcPts val="0"/>
              </a:spcBef>
              <a:buNone/>
              <a:defRPr sz="2400" b="0" spc="100" baseline="0">
                <a:solidFill>
                  <a:schemeClr val="accent1"/>
                </a:solidFill>
                <a:latin typeface="Univers LT Std 45 Light" panose="020B0703030502020204" pitchFamily="34" charset="0"/>
              </a:defRPr>
            </a:lvl1pPr>
          </a:lstStyle>
          <a:p>
            <a:pPr lvl="0"/>
            <a:r>
              <a:rPr lang="en-US"/>
              <a:t>#</a:t>
            </a:r>
          </a:p>
        </p:txBody>
      </p:sp>
      <p:sp>
        <p:nvSpPr>
          <p:cNvPr id="40" name="Text Placeholder 12">
            <a:extLst>
              <a:ext uri="{FF2B5EF4-FFF2-40B4-BE49-F238E27FC236}">
                <a16:creationId xmlns:a16="http://schemas.microsoft.com/office/drawing/2014/main" id="{036A0378-B8F0-463A-A66D-83D798223E3C}"/>
              </a:ext>
            </a:extLst>
          </p:cNvPr>
          <p:cNvSpPr>
            <a:spLocks noGrp="1"/>
          </p:cNvSpPr>
          <p:nvPr>
            <p:ph type="body" sz="quarter" idx="22" hasCustomPrompt="1"/>
          </p:nvPr>
        </p:nvSpPr>
        <p:spPr>
          <a:xfrm>
            <a:off x="9033309" y="3703828"/>
            <a:ext cx="1783393" cy="1783055"/>
          </a:xfrm>
          <a:prstGeom prst="rect">
            <a:avLst/>
          </a:prstGeom>
        </p:spPr>
        <p:txBody>
          <a:bodyPr anchor="ctr"/>
          <a:lstStyle>
            <a:lvl1pPr marL="0" indent="0" algn="ctr">
              <a:lnSpc>
                <a:spcPct val="125000"/>
              </a:lnSpc>
              <a:spcBef>
                <a:spcPts val="0"/>
              </a:spcBef>
              <a:buNone/>
              <a:defRPr sz="2400" b="0" spc="100" baseline="0">
                <a:solidFill>
                  <a:schemeClr val="accent1"/>
                </a:solidFill>
                <a:latin typeface="Univers LT Std 45 Light" panose="020B0703030502020204" pitchFamily="34" charset="0"/>
              </a:defRPr>
            </a:lvl1pPr>
          </a:lstStyle>
          <a:p>
            <a:pPr lvl="0"/>
            <a:r>
              <a:rPr lang="en-US"/>
              <a:t>#</a:t>
            </a:r>
          </a:p>
        </p:txBody>
      </p:sp>
      <p:sp>
        <p:nvSpPr>
          <p:cNvPr id="2" name="Title 1">
            <a:extLst>
              <a:ext uri="{FF2B5EF4-FFF2-40B4-BE49-F238E27FC236}">
                <a16:creationId xmlns:a16="http://schemas.microsoft.com/office/drawing/2014/main" id="{82BDF22D-6760-4BDD-92EF-E940DCC023C0}"/>
              </a:ext>
            </a:extLst>
          </p:cNvPr>
          <p:cNvSpPr>
            <a:spLocks noGrp="1"/>
          </p:cNvSpPr>
          <p:nvPr>
            <p:ph type="title"/>
          </p:nvPr>
        </p:nvSpPr>
        <p:spPr>
          <a:xfrm>
            <a:off x="1267697" y="1369287"/>
            <a:ext cx="4079564" cy="1268810"/>
          </a:xfrm>
          <a:prstGeom prst="rect">
            <a:avLst/>
          </a:prstGeom>
        </p:spPr>
        <p:txBody>
          <a:bodyPr anchor="ctr"/>
          <a:lstStyle>
            <a:lvl1pPr>
              <a:lnSpc>
                <a:spcPct val="125000"/>
              </a:lnSpc>
              <a:defRPr lang="en-US" sz="2400" spc="100" baseline="0">
                <a:solidFill>
                  <a:schemeClr val="accent1"/>
                </a:solidFill>
                <a:ea typeface="+mn-ea"/>
                <a:cs typeface="+mn-cs"/>
              </a:defRPr>
            </a:lvl1pPr>
          </a:lstStyle>
          <a:p>
            <a:pPr marL="0" lvl="0" indent="0">
              <a:lnSpc>
                <a:spcPct val="125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3257667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Making Great Products">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BAADBBE-F1E3-480E-BE79-B55DEF9410EF}"/>
              </a:ext>
              <a:ext uri="{C183D7F6-B498-43B3-948B-1728B52AA6E4}">
                <adec:decorative xmlns:adec="http://schemas.microsoft.com/office/drawing/2017/decorative" val="1"/>
              </a:ext>
            </a:extLst>
          </p:cNvPr>
          <p:cNvSpPr/>
          <p:nvPr userDrawn="1"/>
        </p:nvSpPr>
        <p:spPr>
          <a:xfrm>
            <a:off x="5397500" y="2009775"/>
            <a:ext cx="6794499" cy="2838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A4C868C7-0B77-47B8-9C16-7F97AA9F0D4E}"/>
              </a:ext>
            </a:extLst>
          </p:cNvPr>
          <p:cNvSpPr>
            <a:spLocks noGrp="1"/>
          </p:cNvSpPr>
          <p:nvPr>
            <p:ph type="pic" sz="quarter" idx="13" hasCustomPrompt="1"/>
          </p:nvPr>
        </p:nvSpPr>
        <p:spPr>
          <a:xfrm>
            <a:off x="1" y="0"/>
            <a:ext cx="6311899" cy="6858000"/>
          </a:xfrm>
          <a:custGeom>
            <a:avLst/>
            <a:gdLst>
              <a:gd name="connsiteX0" fmla="*/ 0 w 6311899"/>
              <a:gd name="connsiteY0" fmla="*/ 0 h 6858000"/>
              <a:gd name="connsiteX1" fmla="*/ 6311899 w 6311899"/>
              <a:gd name="connsiteY1" fmla="*/ 0 h 6858000"/>
              <a:gd name="connsiteX2" fmla="*/ 6311899 w 6311899"/>
              <a:gd name="connsiteY2" fmla="*/ 2009775 h 6858000"/>
              <a:gd name="connsiteX3" fmla="*/ 5397499 w 6311899"/>
              <a:gd name="connsiteY3" fmla="*/ 2009775 h 6858000"/>
              <a:gd name="connsiteX4" fmla="*/ 5397499 w 6311899"/>
              <a:gd name="connsiteY4" fmla="*/ 4848225 h 6858000"/>
              <a:gd name="connsiteX5" fmla="*/ 6311899 w 6311899"/>
              <a:gd name="connsiteY5" fmla="*/ 4848225 h 6858000"/>
              <a:gd name="connsiteX6" fmla="*/ 6311899 w 6311899"/>
              <a:gd name="connsiteY6" fmla="*/ 6858000 h 6858000"/>
              <a:gd name="connsiteX7" fmla="*/ 0 w 63118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1899" h="6858000">
                <a:moveTo>
                  <a:pt x="0" y="0"/>
                </a:moveTo>
                <a:lnTo>
                  <a:pt x="6311899" y="0"/>
                </a:lnTo>
                <a:lnTo>
                  <a:pt x="6311899" y="2009775"/>
                </a:lnTo>
                <a:lnTo>
                  <a:pt x="5397499" y="2009775"/>
                </a:lnTo>
                <a:lnTo>
                  <a:pt x="5397499" y="4848225"/>
                </a:lnTo>
                <a:lnTo>
                  <a:pt x="6311899" y="4848225"/>
                </a:lnTo>
                <a:lnTo>
                  <a:pt x="6311899" y="6858000"/>
                </a:lnTo>
                <a:lnTo>
                  <a:pt x="0" y="6858000"/>
                </a:lnTo>
                <a:close/>
              </a:path>
            </a:pathLst>
          </a:custGeom>
        </p:spPr>
        <p:txBody>
          <a:bodyPr wrap="square">
            <a:noAutofit/>
          </a:bodyPr>
          <a:lstStyle>
            <a:lvl1pPr marL="0" indent="0" algn="ctr">
              <a:buNone/>
              <a:defRPr/>
            </a:lvl1pPr>
          </a:lstStyle>
          <a:p>
            <a:r>
              <a:rPr lang="en-US" dirty="0"/>
              <a:t>Click to add photo</a:t>
            </a:r>
          </a:p>
        </p:txBody>
      </p:sp>
      <p:sp>
        <p:nvSpPr>
          <p:cNvPr id="5" name="Date Placeholder 4">
            <a:extLst>
              <a:ext uri="{FF2B5EF4-FFF2-40B4-BE49-F238E27FC236}">
                <a16:creationId xmlns:a16="http://schemas.microsoft.com/office/drawing/2014/main" id="{6F4198D5-23F4-441A-AD0A-C6CD015E997C}"/>
              </a:ext>
            </a:extLst>
          </p:cNvPr>
          <p:cNvSpPr>
            <a:spLocks noGrp="1"/>
          </p:cNvSpPr>
          <p:nvPr>
            <p:ph type="dt" sz="half" idx="10"/>
          </p:nvPr>
        </p:nvSpPr>
        <p:spPr/>
        <p:txBody>
          <a:bodyPr/>
          <a:lstStyle>
            <a:lvl1pPr>
              <a:defRPr>
                <a:solidFill>
                  <a:schemeClr val="bg1"/>
                </a:solidFill>
              </a:defRPr>
            </a:lvl1pPr>
          </a:lstStyle>
          <a:p>
            <a:r>
              <a:rPr lang="en-US" dirty="0"/>
              <a:t>8/05/20XX</a:t>
            </a:r>
          </a:p>
        </p:txBody>
      </p:sp>
      <p:sp>
        <p:nvSpPr>
          <p:cNvPr id="16" name="Content Placeholder 15">
            <a:extLst>
              <a:ext uri="{FF2B5EF4-FFF2-40B4-BE49-F238E27FC236}">
                <a16:creationId xmlns:a16="http://schemas.microsoft.com/office/drawing/2014/main" id="{8E5DAC80-95FC-4BA1-98B2-5631FB3B0198}"/>
              </a:ext>
            </a:extLst>
          </p:cNvPr>
          <p:cNvSpPr>
            <a:spLocks noGrp="1"/>
          </p:cNvSpPr>
          <p:nvPr>
            <p:ph sz="quarter" idx="15" hasCustomPrompt="1"/>
          </p:nvPr>
        </p:nvSpPr>
        <p:spPr>
          <a:xfrm>
            <a:off x="6337298" y="3200401"/>
            <a:ext cx="5257799" cy="1701800"/>
          </a:xfrm>
          <a:prstGeom prst="rect">
            <a:avLst/>
          </a:prstGeom>
        </p:spPr>
        <p:txBody>
          <a:bodyPr/>
          <a:lstStyle>
            <a:lvl1pPr marL="0" indent="0">
              <a:lnSpc>
                <a:spcPct val="100000"/>
              </a:lnSpc>
              <a:spcBef>
                <a:spcPts val="0"/>
              </a:spcBef>
              <a:spcAft>
                <a:spcPts val="1200"/>
              </a:spcAft>
              <a:buNone/>
              <a:defRPr sz="1400" spc="100" baseline="0">
                <a:solidFill>
                  <a:schemeClr val="bg1"/>
                </a:solidFill>
              </a:defRPr>
            </a:lvl1pPr>
          </a:lstStyle>
          <a:p>
            <a:pPr lvl="0"/>
            <a:r>
              <a:rPr lang="en-US"/>
              <a:t>Click to add text</a:t>
            </a:r>
          </a:p>
        </p:txBody>
      </p:sp>
      <p:sp>
        <p:nvSpPr>
          <p:cNvPr id="12" name="Footer Placeholder 4">
            <a:extLst>
              <a:ext uri="{FF2B5EF4-FFF2-40B4-BE49-F238E27FC236}">
                <a16:creationId xmlns:a16="http://schemas.microsoft.com/office/drawing/2014/main" id="{464448FE-96B4-43C5-8721-4FBF69ED48B7}"/>
              </a:ext>
            </a:extLst>
          </p:cNvPr>
          <p:cNvSpPr>
            <a:spLocks noGrp="1"/>
          </p:cNvSpPr>
          <p:nvPr>
            <p:ph type="ftr" sz="quarter" idx="11"/>
          </p:nvPr>
        </p:nvSpPr>
        <p:spPr>
          <a:xfrm>
            <a:off x="6519230" y="6356350"/>
            <a:ext cx="3152912" cy="365125"/>
          </a:xfrm>
        </p:spPr>
        <p:txBody>
          <a:bodyPr/>
          <a:lstStyle>
            <a:lvl1pPr algn="l">
              <a:defRPr>
                <a:solidFill>
                  <a:schemeClr val="accent6">
                    <a:lumMod val="75000"/>
                  </a:schemeClr>
                </a:solidFill>
              </a:defRPr>
            </a:lvl1pPr>
          </a:lstStyle>
          <a:p>
            <a:r>
              <a:rPr lang="en-US" dirty="0"/>
              <a:t>Conference Presentation</a:t>
            </a:r>
          </a:p>
        </p:txBody>
      </p:sp>
      <p:sp>
        <p:nvSpPr>
          <p:cNvPr id="13" name="Slide Number Placeholder 5">
            <a:extLst>
              <a:ext uri="{FF2B5EF4-FFF2-40B4-BE49-F238E27FC236}">
                <a16:creationId xmlns:a16="http://schemas.microsoft.com/office/drawing/2014/main" id="{F8104834-0355-4576-A9E5-FF5B92B361FF}"/>
              </a:ext>
            </a:extLst>
          </p:cNvPr>
          <p:cNvSpPr>
            <a:spLocks noGrp="1"/>
          </p:cNvSpPr>
          <p:nvPr>
            <p:ph type="sldNum" sz="quarter" idx="12"/>
          </p:nvPr>
        </p:nvSpPr>
        <p:spPr>
          <a:xfrm>
            <a:off x="10510344" y="6356350"/>
            <a:ext cx="843455" cy="365125"/>
          </a:xfrm>
        </p:spPr>
        <p:txBody>
          <a:bodyPr/>
          <a:lstStyle>
            <a:lvl1pPr>
              <a:defRPr>
                <a:solidFill>
                  <a:schemeClr val="accent6">
                    <a:lumMod val="75000"/>
                  </a:schemeClr>
                </a:solidFill>
              </a:defRPr>
            </a:lvl1pPr>
          </a:lstStyle>
          <a:p>
            <a:fld id="{18D65601-5AE2-46FC-B138-694DDD2B510D}" type="slidenum">
              <a:rPr lang="en-US" smtClean="0"/>
              <a:pPr/>
              <a:t>‹#›</a:t>
            </a:fld>
            <a:endParaRPr lang="en-US" dirty="0"/>
          </a:p>
        </p:txBody>
      </p:sp>
      <p:sp>
        <p:nvSpPr>
          <p:cNvPr id="2" name="Title 1">
            <a:extLst>
              <a:ext uri="{FF2B5EF4-FFF2-40B4-BE49-F238E27FC236}">
                <a16:creationId xmlns:a16="http://schemas.microsoft.com/office/drawing/2014/main" id="{3AD2D377-D829-49CC-9253-683054B909F0}"/>
              </a:ext>
            </a:extLst>
          </p:cNvPr>
          <p:cNvSpPr>
            <a:spLocks noGrp="1"/>
          </p:cNvSpPr>
          <p:nvPr>
            <p:ph type="title"/>
          </p:nvPr>
        </p:nvSpPr>
        <p:spPr>
          <a:xfrm>
            <a:off x="6337298" y="2063075"/>
            <a:ext cx="5257799" cy="1268810"/>
          </a:xfrm>
          <a:prstGeom prst="rect">
            <a:avLst/>
          </a:prstGeom>
        </p:spPr>
        <p:txBody>
          <a:bodyPr anchor="ctr"/>
          <a:lstStyle>
            <a:lvl1pPr>
              <a:defRPr lang="en-US" sz="2400" spc="100" baseline="0">
                <a:solidFill>
                  <a:schemeClr val="bg1"/>
                </a:solidFill>
                <a:ea typeface="+mn-ea"/>
                <a:cs typeface="+mn-cs"/>
              </a:defRPr>
            </a:lvl1pPr>
          </a:lstStyle>
          <a:p>
            <a:pPr marL="0" lvl="0" indent="0">
              <a:lnSpc>
                <a:spcPct val="125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3928652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Key Takeaways">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Picture Placeholder 10">
            <a:extLst>
              <a:ext uri="{FF2B5EF4-FFF2-40B4-BE49-F238E27FC236}">
                <a16:creationId xmlns:a16="http://schemas.microsoft.com/office/drawing/2014/main" id="{A3D8856B-7A24-4C55-9910-ED81BFA0A027}"/>
              </a:ext>
            </a:extLst>
          </p:cNvPr>
          <p:cNvSpPr>
            <a:spLocks noGrp="1"/>
          </p:cNvSpPr>
          <p:nvPr>
            <p:ph type="pic" sz="quarter" idx="17" hasCustomPrompt="1"/>
          </p:nvPr>
        </p:nvSpPr>
        <p:spPr>
          <a:xfrm>
            <a:off x="0" y="0"/>
            <a:ext cx="6096000" cy="6858000"/>
          </a:xfrm>
          <a:prstGeom prst="rect">
            <a:avLst/>
          </a:prstGeom>
        </p:spPr>
        <p:txBody>
          <a:bodyPr/>
          <a:lstStyle>
            <a:lvl1pPr marL="0" indent="0" algn="ctr">
              <a:buNone/>
              <a:defRPr/>
            </a:lvl1pPr>
          </a:lstStyle>
          <a:p>
            <a:r>
              <a:rPr lang="en-US" dirty="0"/>
              <a:t>Click to add photo</a:t>
            </a:r>
          </a:p>
        </p:txBody>
      </p:sp>
      <p:sp>
        <p:nvSpPr>
          <p:cNvPr id="4" name="Date Placeholder 3">
            <a:extLst>
              <a:ext uri="{FF2B5EF4-FFF2-40B4-BE49-F238E27FC236}">
                <a16:creationId xmlns:a16="http://schemas.microsoft.com/office/drawing/2014/main" id="{F70415A3-6E46-4BC3-B867-3A6A61D0F55F}"/>
              </a:ext>
            </a:extLst>
          </p:cNvPr>
          <p:cNvSpPr>
            <a:spLocks noGrp="1"/>
          </p:cNvSpPr>
          <p:nvPr>
            <p:ph type="dt" sz="half" idx="10"/>
          </p:nvPr>
        </p:nvSpPr>
        <p:spPr/>
        <p:txBody>
          <a:bodyPr/>
          <a:lstStyle>
            <a:lvl1pPr>
              <a:defRPr>
                <a:solidFill>
                  <a:schemeClr val="bg1"/>
                </a:solidFill>
              </a:defRPr>
            </a:lvl1pPr>
          </a:lstStyle>
          <a:p>
            <a:r>
              <a:rPr lang="en-US" dirty="0"/>
              <a:t>8/05/20XX</a:t>
            </a:r>
          </a:p>
        </p:txBody>
      </p:sp>
      <p:sp>
        <p:nvSpPr>
          <p:cNvPr id="9" name="Content Placeholder 15">
            <a:extLst>
              <a:ext uri="{FF2B5EF4-FFF2-40B4-BE49-F238E27FC236}">
                <a16:creationId xmlns:a16="http://schemas.microsoft.com/office/drawing/2014/main" id="{3B3118EB-9968-4E6E-B2B6-A76765DCFA49}"/>
              </a:ext>
            </a:extLst>
          </p:cNvPr>
          <p:cNvSpPr>
            <a:spLocks noGrp="1"/>
          </p:cNvSpPr>
          <p:nvPr>
            <p:ph sz="quarter" idx="16" hasCustomPrompt="1"/>
          </p:nvPr>
        </p:nvSpPr>
        <p:spPr>
          <a:xfrm>
            <a:off x="7101509" y="2431279"/>
            <a:ext cx="4288971" cy="3055121"/>
          </a:xfrm>
          <a:prstGeom prst="rect">
            <a:avLst/>
          </a:prstGeom>
        </p:spPr>
        <p:txBody>
          <a:bodyPr/>
          <a:lstStyle>
            <a:lvl1pPr marL="0" indent="0">
              <a:lnSpc>
                <a:spcPct val="150000"/>
              </a:lnSpc>
              <a:spcBef>
                <a:spcPts val="0"/>
              </a:spcBef>
              <a:spcAft>
                <a:spcPts val="1200"/>
              </a:spcAft>
              <a:buNone/>
              <a:defRPr sz="1400" spc="100" baseline="0">
                <a:solidFill>
                  <a:schemeClr val="accent1"/>
                </a:solidFill>
              </a:defRPr>
            </a:lvl1pPr>
          </a:lstStyle>
          <a:p>
            <a:pPr lvl="0"/>
            <a:r>
              <a:rPr lang="en-US"/>
              <a:t>Click to add text</a:t>
            </a:r>
          </a:p>
        </p:txBody>
      </p:sp>
      <p:sp>
        <p:nvSpPr>
          <p:cNvPr id="10" name="Footer Placeholder 4">
            <a:extLst>
              <a:ext uri="{FF2B5EF4-FFF2-40B4-BE49-F238E27FC236}">
                <a16:creationId xmlns:a16="http://schemas.microsoft.com/office/drawing/2014/main" id="{3ABAA64D-DEC0-453B-A9D7-7183AF0CEF2F}"/>
              </a:ext>
            </a:extLst>
          </p:cNvPr>
          <p:cNvSpPr>
            <a:spLocks noGrp="1"/>
          </p:cNvSpPr>
          <p:nvPr>
            <p:ph type="ftr" sz="quarter" idx="11"/>
          </p:nvPr>
        </p:nvSpPr>
        <p:spPr>
          <a:xfrm>
            <a:off x="6519230" y="6356350"/>
            <a:ext cx="3152912" cy="365125"/>
          </a:xfrm>
        </p:spPr>
        <p:txBody>
          <a:bodyPr/>
          <a:lstStyle>
            <a:lvl1pPr algn="l">
              <a:defRPr>
                <a:solidFill>
                  <a:schemeClr val="accent6">
                    <a:lumMod val="75000"/>
                  </a:schemeClr>
                </a:solidFill>
              </a:defRPr>
            </a:lvl1pPr>
          </a:lstStyle>
          <a:p>
            <a:r>
              <a:rPr lang="en-US" dirty="0"/>
              <a:t>Conference Presentation</a:t>
            </a:r>
          </a:p>
        </p:txBody>
      </p:sp>
      <p:sp>
        <p:nvSpPr>
          <p:cNvPr id="11" name="Slide Number Placeholder 5">
            <a:extLst>
              <a:ext uri="{FF2B5EF4-FFF2-40B4-BE49-F238E27FC236}">
                <a16:creationId xmlns:a16="http://schemas.microsoft.com/office/drawing/2014/main" id="{F74F7F62-A2D6-471E-83D8-44BA2699C00F}"/>
              </a:ext>
            </a:extLst>
          </p:cNvPr>
          <p:cNvSpPr>
            <a:spLocks noGrp="1"/>
          </p:cNvSpPr>
          <p:nvPr>
            <p:ph type="sldNum" sz="quarter" idx="12"/>
          </p:nvPr>
        </p:nvSpPr>
        <p:spPr>
          <a:xfrm>
            <a:off x="10510344" y="6356350"/>
            <a:ext cx="843455" cy="365125"/>
          </a:xfrm>
        </p:spPr>
        <p:txBody>
          <a:bodyPr/>
          <a:lstStyle>
            <a:lvl1pPr>
              <a:defRPr>
                <a:solidFill>
                  <a:schemeClr val="accent6">
                    <a:lumMod val="75000"/>
                  </a:schemeClr>
                </a:solidFill>
              </a:defRPr>
            </a:lvl1pPr>
          </a:lstStyle>
          <a:p>
            <a:fld id="{18D65601-5AE2-46FC-B138-694DDD2B510D}" type="slidenum">
              <a:rPr lang="en-US" smtClean="0"/>
              <a:pPr/>
              <a:t>‹#›</a:t>
            </a:fld>
            <a:endParaRPr lang="en-US" dirty="0"/>
          </a:p>
        </p:txBody>
      </p:sp>
      <p:cxnSp>
        <p:nvCxnSpPr>
          <p:cNvPr id="12" name="Straight Connector 11">
            <a:extLst>
              <a:ext uri="{FF2B5EF4-FFF2-40B4-BE49-F238E27FC236}">
                <a16:creationId xmlns:a16="http://schemas.microsoft.com/office/drawing/2014/main" id="{CF88F189-31A8-4BA7-80D9-4A40A4E2B87D}"/>
              </a:ext>
              <a:ext uri="{C183D7F6-B498-43B3-948B-1728B52AA6E4}">
                <adec:decorative xmlns:adec="http://schemas.microsoft.com/office/drawing/2017/decorative" val="1"/>
              </a:ext>
            </a:extLst>
          </p:cNvPr>
          <p:cNvCxnSpPr>
            <a:cxnSpLocks/>
          </p:cNvCxnSpPr>
          <p:nvPr userDrawn="1"/>
        </p:nvCxnSpPr>
        <p:spPr>
          <a:xfrm>
            <a:off x="6834820" y="-3976"/>
            <a:ext cx="0" cy="215934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4EE86B4-3F11-45CB-96F9-7D1AB761A588}"/>
              </a:ext>
            </a:extLst>
          </p:cNvPr>
          <p:cNvSpPr>
            <a:spLocks noGrp="1"/>
          </p:cNvSpPr>
          <p:nvPr>
            <p:ph type="title"/>
          </p:nvPr>
        </p:nvSpPr>
        <p:spPr>
          <a:xfrm>
            <a:off x="7101506" y="1761891"/>
            <a:ext cx="4288971" cy="532862"/>
          </a:xfrm>
          <a:prstGeom prst="rect">
            <a:avLst/>
          </a:prstGeom>
        </p:spPr>
        <p:txBody>
          <a:bodyPr anchor="ctr"/>
          <a:lstStyle>
            <a:lvl1pPr>
              <a:lnSpc>
                <a:spcPct val="125000"/>
              </a:lnSpc>
              <a:defRPr lang="en-US" sz="2400" spc="100" baseline="0">
                <a:solidFill>
                  <a:schemeClr val="accent1"/>
                </a:solidFill>
                <a:ea typeface="+mn-ea"/>
                <a:cs typeface="+mn-cs"/>
              </a:defRPr>
            </a:lvl1pPr>
          </a:lstStyle>
          <a:p>
            <a:pPr marL="0" lvl="0" indent="0">
              <a:lnSpc>
                <a:spcPct val="125000"/>
              </a:lnSpc>
              <a:spcBef>
                <a:spcPts val="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25414026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sp>
        <p:nvSpPr>
          <p:cNvPr id="9" name="Content Placeholder 15">
            <a:extLst>
              <a:ext uri="{FF2B5EF4-FFF2-40B4-BE49-F238E27FC236}">
                <a16:creationId xmlns:a16="http://schemas.microsoft.com/office/drawing/2014/main" id="{9F762423-7F4E-4A21-8F09-05418F82F9D7}"/>
              </a:ext>
            </a:extLst>
          </p:cNvPr>
          <p:cNvSpPr>
            <a:spLocks noGrp="1"/>
          </p:cNvSpPr>
          <p:nvPr>
            <p:ph sz="quarter" idx="16" hasCustomPrompt="1"/>
          </p:nvPr>
        </p:nvSpPr>
        <p:spPr>
          <a:xfrm>
            <a:off x="8078765" y="3267882"/>
            <a:ext cx="3193926" cy="2203224"/>
          </a:xfrm>
          <a:prstGeom prst="rect">
            <a:avLst/>
          </a:prstGeom>
        </p:spPr>
        <p:txBody>
          <a:bodyPr/>
          <a:lstStyle>
            <a:lvl1pPr marL="0" indent="0">
              <a:lnSpc>
                <a:spcPct val="125000"/>
              </a:lnSpc>
              <a:spcBef>
                <a:spcPts val="0"/>
              </a:spcBef>
              <a:spcAft>
                <a:spcPts val="1200"/>
              </a:spcAft>
              <a:buNone/>
              <a:defRPr sz="1400" spc="100" baseline="0">
                <a:solidFill>
                  <a:schemeClr val="accent1"/>
                </a:solidFill>
              </a:defRPr>
            </a:lvl1pPr>
          </a:lstStyle>
          <a:p>
            <a:pPr lvl="0"/>
            <a:r>
              <a:rPr lang="en-US"/>
              <a:t>Click to add text</a:t>
            </a:r>
          </a:p>
        </p:txBody>
      </p:sp>
      <p:sp>
        <p:nvSpPr>
          <p:cNvPr id="2" name="Title 1">
            <a:extLst>
              <a:ext uri="{FF2B5EF4-FFF2-40B4-BE49-F238E27FC236}">
                <a16:creationId xmlns:a16="http://schemas.microsoft.com/office/drawing/2014/main" id="{E22AE728-7030-4847-B87B-FDB4B86E0332}"/>
              </a:ext>
            </a:extLst>
          </p:cNvPr>
          <p:cNvSpPr>
            <a:spLocks noGrp="1"/>
          </p:cNvSpPr>
          <p:nvPr>
            <p:ph type="title"/>
          </p:nvPr>
        </p:nvSpPr>
        <p:spPr>
          <a:xfrm>
            <a:off x="8078765" y="2371063"/>
            <a:ext cx="3193926" cy="999451"/>
          </a:xfrm>
          <a:prstGeom prst="rect">
            <a:avLst/>
          </a:prstGeom>
        </p:spPr>
        <p:txBody>
          <a:bodyPr anchor="ctr"/>
          <a:lstStyle>
            <a:lvl1pPr>
              <a:lnSpc>
                <a:spcPct val="125000"/>
              </a:lnSpc>
              <a:defRPr lang="en-US" sz="2400" spc="100" baseline="0">
                <a:solidFill>
                  <a:schemeClr val="accent1"/>
                </a:solidFill>
                <a:ea typeface="+mn-ea"/>
                <a:cs typeface="+mn-cs"/>
              </a:defRPr>
            </a:lvl1pPr>
          </a:lstStyle>
          <a:p>
            <a:pPr marL="0" lvl="0" indent="0">
              <a:lnSpc>
                <a:spcPct val="125000"/>
              </a:lnSpc>
              <a:spcBef>
                <a:spcPts val="0"/>
              </a:spcBef>
              <a:buFont typeface="Arial" panose="020B0604020202020204" pitchFamily="34" charset="0"/>
            </a:pPr>
            <a:r>
              <a:rPr lang="en-US"/>
              <a:t>Click to edit Master title style</a:t>
            </a:r>
            <a:endParaRPr lang="en-US" dirty="0"/>
          </a:p>
        </p:txBody>
      </p:sp>
      <p:sp>
        <p:nvSpPr>
          <p:cNvPr id="8" name="Picture Placeholder 7">
            <a:extLst>
              <a:ext uri="{FF2B5EF4-FFF2-40B4-BE49-F238E27FC236}">
                <a16:creationId xmlns:a16="http://schemas.microsoft.com/office/drawing/2014/main" id="{F87EDE58-1340-E587-B2CB-54A8BB45ACC5}"/>
              </a:ext>
            </a:extLst>
          </p:cNvPr>
          <p:cNvSpPr>
            <a:spLocks noGrp="1"/>
          </p:cNvSpPr>
          <p:nvPr>
            <p:ph type="pic" sz="quarter" idx="18"/>
          </p:nvPr>
        </p:nvSpPr>
        <p:spPr>
          <a:xfrm>
            <a:off x="1449388" y="1955800"/>
            <a:ext cx="1458912" cy="2203450"/>
          </a:xfrm>
        </p:spPr>
        <p:txBody>
          <a:bodyPr/>
          <a:lstStyle/>
          <a:p>
            <a:endParaRPr lang="en-US"/>
          </a:p>
        </p:txBody>
      </p:sp>
      <p:sp>
        <p:nvSpPr>
          <p:cNvPr id="10" name="Picture Placeholder 7">
            <a:extLst>
              <a:ext uri="{FF2B5EF4-FFF2-40B4-BE49-F238E27FC236}">
                <a16:creationId xmlns:a16="http://schemas.microsoft.com/office/drawing/2014/main" id="{45B9B0CA-A42C-631E-43A2-ADF900F66454}"/>
              </a:ext>
            </a:extLst>
          </p:cNvPr>
          <p:cNvSpPr>
            <a:spLocks noGrp="1"/>
          </p:cNvSpPr>
          <p:nvPr>
            <p:ph type="pic" sz="quarter" idx="19"/>
          </p:nvPr>
        </p:nvSpPr>
        <p:spPr>
          <a:xfrm>
            <a:off x="3286959" y="1955800"/>
            <a:ext cx="1458912" cy="2203450"/>
          </a:xfrm>
        </p:spPr>
        <p:txBody>
          <a:bodyPr/>
          <a:lstStyle/>
          <a:p>
            <a:endParaRPr lang="en-US"/>
          </a:p>
        </p:txBody>
      </p:sp>
      <p:sp>
        <p:nvSpPr>
          <p:cNvPr id="11" name="Picture Placeholder 7">
            <a:extLst>
              <a:ext uri="{FF2B5EF4-FFF2-40B4-BE49-F238E27FC236}">
                <a16:creationId xmlns:a16="http://schemas.microsoft.com/office/drawing/2014/main" id="{70CBBDF6-CFF2-75BD-999D-387D6E02F1FF}"/>
              </a:ext>
            </a:extLst>
          </p:cNvPr>
          <p:cNvSpPr>
            <a:spLocks noGrp="1"/>
          </p:cNvSpPr>
          <p:nvPr>
            <p:ph type="pic" sz="quarter" idx="20"/>
          </p:nvPr>
        </p:nvSpPr>
        <p:spPr>
          <a:xfrm>
            <a:off x="5124530" y="1950936"/>
            <a:ext cx="1458912" cy="2203450"/>
          </a:xfrm>
        </p:spPr>
        <p:txBody>
          <a:bodyPr/>
          <a:lstStyle/>
          <a:p>
            <a:endParaRPr lang="en-US"/>
          </a:p>
        </p:txBody>
      </p:sp>
    </p:spTree>
    <p:extLst>
      <p:ext uri="{BB962C8B-B14F-4D97-AF65-F5344CB8AC3E}">
        <p14:creationId xmlns:p14="http://schemas.microsoft.com/office/powerpoint/2010/main" val="124950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550235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651967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2107874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3673402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2424848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image" Target="../media/image3.png"/><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image" Target="../media/image2.png"/><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heme" Target="../theme/theme2.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image" Target="../media/image5.png"/><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4" cstate="screen">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5" cstate="screen">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6" cstate="screen">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7" cstate="screen">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8D65601-5AE2-46FC-B138-694DDD2B510D}" type="slidenum">
              <a:rPr lang="en-US" smtClean="0"/>
              <a:pPr/>
              <a:t>‹#›</a:t>
            </a:fld>
            <a:endParaRPr lang="en-US" dirty="0"/>
          </a:p>
        </p:txBody>
      </p:sp>
      <p:sp>
        <p:nvSpPr>
          <p:cNvPr id="11" name="TextBox 10">
            <a:extLst>
              <a:ext uri="{FF2B5EF4-FFF2-40B4-BE49-F238E27FC236}">
                <a16:creationId xmlns:a16="http://schemas.microsoft.com/office/drawing/2014/main" id="{4C9B8DF9-8BCE-4422-0150-15F229C5BB94}"/>
              </a:ext>
            </a:extLst>
          </p:cNvPr>
          <p:cNvSpPr txBox="1"/>
          <p:nvPr userDrawn="1"/>
        </p:nvSpPr>
        <p:spPr>
          <a:xfrm>
            <a:off x="5637320" y="2974019"/>
            <a:ext cx="914400" cy="914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551202583"/>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8" r:id="rId19"/>
    <p:sldLayoutId id="2147483722" r:id="rId20"/>
    <p:sldLayoutId id="2147483723" r:id="rId21"/>
    <p:sldLayoutId id="2147483726" r:id="rId22"/>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5" cstate="screen">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6" cstate="screen">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7" cstate="screen">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8" cstate="screen">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r>
              <a:rPr lang="en-US"/>
              <a:t>8/05/20XX</a:t>
            </a:r>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Conference Presentation</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8D65601-5AE2-46FC-B138-694DDD2B510D}" type="slidenum">
              <a:rPr lang="en-US" smtClean="0"/>
              <a:pPr/>
              <a:t>‹#›</a:t>
            </a:fld>
            <a:endParaRPr lang="en-US" dirty="0"/>
          </a:p>
        </p:txBody>
      </p:sp>
      <p:sp>
        <p:nvSpPr>
          <p:cNvPr id="11" name="TextBox 10">
            <a:extLst>
              <a:ext uri="{FF2B5EF4-FFF2-40B4-BE49-F238E27FC236}">
                <a16:creationId xmlns:a16="http://schemas.microsoft.com/office/drawing/2014/main" id="{4C9B8DF9-8BCE-4422-0150-15F229C5BB94}"/>
              </a:ext>
            </a:extLst>
          </p:cNvPr>
          <p:cNvSpPr txBox="1"/>
          <p:nvPr userDrawn="1"/>
        </p:nvSpPr>
        <p:spPr>
          <a:xfrm>
            <a:off x="5637320" y="2974019"/>
            <a:ext cx="914400" cy="914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394998884"/>
      </p:ext>
    </p:extLst>
  </p:cSld>
  <p:clrMap bg1="dk1" tx1="lt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 id="2147483749" r:id="rId22"/>
    <p:sldLayoutId id="2147483750" r:id="rId23"/>
  </p:sldLayoutIdLst>
  <p:hf hd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0.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image" Target="../media/image18.png"/><Relationship Id="rId5" Type="http://schemas.openxmlformats.org/officeDocument/2006/relationships/hyperlink" Target="https://rutgersfoundation.org/communications-intake-form" TargetMode="Externa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hyperlink" Target="https://give.rutgersfoundation.org/" TargetMode="External"/><Relationship Id="rId2" Type="http://schemas.openxmlformats.org/officeDocument/2006/relationships/notesSlide" Target="../notesSlides/notesSlide19.xml"/><Relationship Id="rId1" Type="http://schemas.openxmlformats.org/officeDocument/2006/relationships/slideLayout" Target="../slideLayouts/slideLayout20.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hyperlink" Target="https://give.rutgersfoundation.org/" TargetMode="External"/><Relationship Id="rId5" Type="http://schemas.openxmlformats.org/officeDocument/2006/relationships/image" Target="../media/image18.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0.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6.png"/><Relationship Id="rId7" Type="http://schemas.openxmlformats.org/officeDocument/2006/relationships/image" Target="../media/image30.svg"/><Relationship Id="rId2" Type="http://schemas.openxmlformats.org/officeDocument/2006/relationships/notesSlide" Target="../notesSlides/notesSlide25.xml"/><Relationship Id="rId1" Type="http://schemas.openxmlformats.org/officeDocument/2006/relationships/slideLayout" Target="../slideLayouts/slideLayout20.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32.sv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6.png"/><Relationship Id="rId3" Type="http://schemas.openxmlformats.org/officeDocument/2006/relationships/hyperlink" Target="https://sites.rutgers.edu/seii/" TargetMode="External"/><Relationship Id="rId7" Type="http://schemas.openxmlformats.org/officeDocument/2006/relationships/hyperlink" Target="https://scarletjourney.rutgers.edu/" TargetMode="External"/><Relationship Id="rId12" Type="http://schemas.openxmlformats.org/officeDocument/2006/relationships/image" Target="../media/image37.png"/><Relationship Id="rId2" Type="http://schemas.openxmlformats.org/officeDocument/2006/relationships/hyperlink" Target="https://finance.rutgers.edu/strategic-initiatives/project-management" TargetMode="External"/><Relationship Id="rId1" Type="http://schemas.openxmlformats.org/officeDocument/2006/relationships/slideLayout" Target="../slideLayouts/slideLayout44.xml"/><Relationship Id="rId6" Type="http://schemas.openxmlformats.org/officeDocument/2006/relationships/image" Target="../media/image34.png"/><Relationship Id="rId11" Type="http://schemas.openxmlformats.org/officeDocument/2006/relationships/hyperlink" Target="https://transformhrp.rutgers.edu/" TargetMode="External"/><Relationship Id="rId5" Type="http://schemas.openxmlformats.org/officeDocument/2006/relationships/hyperlink" Target="https://cornerstone.rutgers.edu/" TargetMode="External"/><Relationship Id="rId10" Type="http://schemas.openxmlformats.org/officeDocument/2006/relationships/image" Target="../media/image36.jpeg"/><Relationship Id="rId4" Type="http://schemas.openxmlformats.org/officeDocument/2006/relationships/image" Target="../media/image33.png"/><Relationship Id="rId9" Type="http://schemas.openxmlformats.org/officeDocument/2006/relationships/hyperlink" Target="https://coa.rutgers.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0.xml"/><Relationship Id="rId5" Type="http://schemas.openxmlformats.org/officeDocument/2006/relationships/image" Target="../media/image6.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D8D8D8"/>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F9B274D2-774F-4C24-A448-1EFB461A95EA}"/>
              </a:ext>
            </a:extLst>
          </p:cNvPr>
          <p:cNvSpPr>
            <a:spLocks noGrp="1"/>
          </p:cNvSpPr>
          <p:nvPr>
            <p:ph type="title"/>
          </p:nvPr>
        </p:nvSpPr>
        <p:spPr>
          <a:xfrm>
            <a:off x="2166125" y="301557"/>
            <a:ext cx="7859750" cy="914499"/>
          </a:xfrm>
          <a:effectLst/>
        </p:spPr>
        <p:txBody>
          <a:bodyPr/>
          <a:lstStyle/>
          <a:p>
            <a:pPr algn="ctr"/>
            <a:r>
              <a:rPr lang="en-US" dirty="0">
                <a:solidFill>
                  <a:schemeClr val="bg1">
                    <a:lumMod val="85000"/>
                    <a:lumOff val="15000"/>
                  </a:schemeClr>
                </a:solidFill>
                <a:latin typeface="ITC Giovanni Std Book" panose="0202050308050B020303" pitchFamily="18" charset="0"/>
              </a:rPr>
              <a:t>Cornerstone Forum</a:t>
            </a:r>
          </a:p>
        </p:txBody>
      </p:sp>
      <p:pic>
        <p:nvPicPr>
          <p:cNvPr id="23" name="Picture 22">
            <a:extLst>
              <a:ext uri="{FF2B5EF4-FFF2-40B4-BE49-F238E27FC236}">
                <a16:creationId xmlns:a16="http://schemas.microsoft.com/office/drawing/2014/main" id="{42E8D491-847F-6455-58B9-20DF07905DB7}"/>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22950"/>
          <a:stretch/>
        </p:blipFill>
        <p:spPr>
          <a:xfrm>
            <a:off x="192271" y="5596746"/>
            <a:ext cx="1973854" cy="879861"/>
          </a:xfrm>
          <a:prstGeom prst="rect">
            <a:avLst/>
          </a:prstGeom>
        </p:spPr>
      </p:pic>
      <p:pic>
        <p:nvPicPr>
          <p:cNvPr id="6" name="Picture 5">
            <a:extLst>
              <a:ext uri="{FF2B5EF4-FFF2-40B4-BE49-F238E27FC236}">
                <a16:creationId xmlns:a16="http://schemas.microsoft.com/office/drawing/2014/main" id="{0F551B59-A3B4-9955-A8AF-EB47286BCFB6}"/>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0" y="1430434"/>
            <a:ext cx="12192000" cy="3951934"/>
          </a:xfrm>
          <a:prstGeom prst="rect">
            <a:avLst/>
          </a:prstGeom>
        </p:spPr>
      </p:pic>
      <p:sp>
        <p:nvSpPr>
          <p:cNvPr id="2" name="TextBox 1">
            <a:extLst>
              <a:ext uri="{FF2B5EF4-FFF2-40B4-BE49-F238E27FC236}">
                <a16:creationId xmlns:a16="http://schemas.microsoft.com/office/drawing/2014/main" id="{D974D7DB-5C9C-55CF-572D-B746A4EB0E4A}"/>
              </a:ext>
            </a:extLst>
          </p:cNvPr>
          <p:cNvSpPr txBox="1"/>
          <p:nvPr/>
        </p:nvSpPr>
        <p:spPr>
          <a:xfrm>
            <a:off x="5094379" y="5836621"/>
            <a:ext cx="2003241" cy="400110"/>
          </a:xfrm>
          <a:prstGeom prst="rect">
            <a:avLst/>
          </a:prstGeom>
          <a:noFill/>
        </p:spPr>
        <p:txBody>
          <a:bodyPr wrap="none" rtlCol="0">
            <a:spAutoFit/>
          </a:bodyPr>
          <a:lstStyle/>
          <a:p>
            <a:r>
              <a:rPr lang="en-US" sz="2000" b="1" dirty="0">
                <a:solidFill>
                  <a:srgbClr val="8E0D18"/>
                </a:solidFill>
              </a:rPr>
              <a:t>November 2023</a:t>
            </a:r>
          </a:p>
        </p:txBody>
      </p:sp>
    </p:spTree>
    <p:extLst>
      <p:ext uri="{BB962C8B-B14F-4D97-AF65-F5344CB8AC3E}">
        <p14:creationId xmlns:p14="http://schemas.microsoft.com/office/powerpoint/2010/main" val="1401199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D8D8D8"/>
        </a:solidFill>
        <a:effectLst/>
      </p:bgPr>
    </p:bg>
    <p:spTree>
      <p:nvGrpSpPr>
        <p:cNvPr id="1" name=""/>
        <p:cNvGrpSpPr/>
        <p:nvPr/>
      </p:nvGrpSpPr>
      <p:grpSpPr>
        <a:xfrm>
          <a:off x="0" y="0"/>
          <a:ext cx="0" cy="0"/>
          <a:chOff x="0" y="0"/>
          <a:chExt cx="0" cy="0"/>
        </a:xfrm>
      </p:grpSpPr>
      <p:sp>
        <p:nvSpPr>
          <p:cNvPr id="20" name="Text Placeholder 28">
            <a:extLst>
              <a:ext uri="{FF2B5EF4-FFF2-40B4-BE49-F238E27FC236}">
                <a16:creationId xmlns:a16="http://schemas.microsoft.com/office/drawing/2014/main" id="{0B11B17A-C5B4-8AFF-E4BC-53420F2D308F}"/>
              </a:ext>
            </a:extLst>
          </p:cNvPr>
          <p:cNvSpPr txBox="1">
            <a:spLocks/>
          </p:cNvSpPr>
          <p:nvPr/>
        </p:nvSpPr>
        <p:spPr>
          <a:xfrm>
            <a:off x="223680" y="641172"/>
            <a:ext cx="9126657" cy="557977"/>
          </a:xfrm>
          <a:prstGeom prst="rect">
            <a:avLst/>
          </a:prstGeom>
          <a:solidFill>
            <a:schemeClr val="tx1"/>
          </a:solidFill>
          <a:ln>
            <a:noFill/>
            <a:prstDash/>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r" defTabSz="457200" rtl="0" eaLnBrk="1" latinLnBrk="0" hangingPunct="1">
              <a:spcBef>
                <a:spcPct val="0"/>
              </a:spcBef>
              <a:buNone/>
              <a:defRPr lang="en-US" sz="2400" b="0" i="0" kern="1200" spc="100" baseline="0">
                <a:solidFill>
                  <a:schemeClr val="accent1"/>
                </a:solidFill>
                <a:latin typeface="+mj-lt"/>
                <a:ea typeface="+mn-ea"/>
                <a:cs typeface="+mn-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b="1" dirty="0">
                <a:solidFill>
                  <a:srgbClr val="8E0D18"/>
                </a:solidFill>
              </a:rPr>
              <a:t>Student Experience Improvement Initiative (SEII)</a:t>
            </a:r>
          </a:p>
        </p:txBody>
      </p:sp>
      <p:graphicFrame>
        <p:nvGraphicFramePr>
          <p:cNvPr id="2" name="Table 4">
            <a:extLst>
              <a:ext uri="{FF2B5EF4-FFF2-40B4-BE49-F238E27FC236}">
                <a16:creationId xmlns:a16="http://schemas.microsoft.com/office/drawing/2014/main" id="{E77FB03A-FA7A-7A04-3958-134A9DA8F9E2}"/>
              </a:ext>
            </a:extLst>
          </p:cNvPr>
          <p:cNvGraphicFramePr>
            <a:graphicFrameLocks noGrp="1"/>
          </p:cNvGraphicFramePr>
          <p:nvPr>
            <p:extLst>
              <p:ext uri="{D42A27DB-BD31-4B8C-83A1-F6EECF244321}">
                <p14:modId xmlns:p14="http://schemas.microsoft.com/office/powerpoint/2010/main" val="3226462015"/>
              </p:ext>
            </p:extLst>
          </p:nvPr>
        </p:nvGraphicFramePr>
        <p:xfrm>
          <a:off x="597049" y="1465657"/>
          <a:ext cx="10988937" cy="4096161"/>
        </p:xfrm>
        <a:graphic>
          <a:graphicData uri="http://schemas.openxmlformats.org/drawingml/2006/table">
            <a:tbl>
              <a:tblPr firstRow="1" bandRow="1">
                <a:tableStyleId>{5C22544A-7EE6-4342-B048-85BDC9FD1C3A}</a:tableStyleId>
              </a:tblPr>
              <a:tblGrid>
                <a:gridCol w="3647967">
                  <a:extLst>
                    <a:ext uri="{9D8B030D-6E8A-4147-A177-3AD203B41FA5}">
                      <a16:colId xmlns:a16="http://schemas.microsoft.com/office/drawing/2014/main" val="1700766638"/>
                    </a:ext>
                  </a:extLst>
                </a:gridCol>
                <a:gridCol w="4012764">
                  <a:extLst>
                    <a:ext uri="{9D8B030D-6E8A-4147-A177-3AD203B41FA5}">
                      <a16:colId xmlns:a16="http://schemas.microsoft.com/office/drawing/2014/main" val="3153360831"/>
                    </a:ext>
                  </a:extLst>
                </a:gridCol>
                <a:gridCol w="3328206">
                  <a:extLst>
                    <a:ext uri="{9D8B030D-6E8A-4147-A177-3AD203B41FA5}">
                      <a16:colId xmlns:a16="http://schemas.microsoft.com/office/drawing/2014/main" val="500096190"/>
                    </a:ext>
                  </a:extLst>
                </a:gridCol>
              </a:tblGrid>
              <a:tr h="328051">
                <a:tc gridSpan="3">
                  <a:txBody>
                    <a:bodyPr/>
                    <a:lstStyle/>
                    <a:p>
                      <a:r>
                        <a:rPr lang="en-US" dirty="0">
                          <a:solidFill>
                            <a:schemeClr val="tx1"/>
                          </a:solidFill>
                        </a:rPr>
                        <a:t>Background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E0D18"/>
                    </a:solidFill>
                  </a:tcPr>
                </a:tc>
                <a:tc hMerge="1">
                  <a:txBody>
                    <a:bodyPr/>
                    <a:lstStyle/>
                    <a:p>
                      <a:endParaRPr lang="en-US" dirty="0"/>
                    </a:p>
                  </a:txBody>
                  <a:tcPr/>
                </a:tc>
                <a:tc hMerge="1">
                  <a:txBody>
                    <a:bodyPr/>
                    <a:lstStyle/>
                    <a:p>
                      <a:endParaRPr lang="en-US" dirty="0"/>
                    </a:p>
                  </a:txBody>
                  <a:tcPr>
                    <a:solidFill>
                      <a:srgbClr val="C00000"/>
                    </a:solidFill>
                  </a:tcPr>
                </a:tc>
                <a:extLst>
                  <a:ext uri="{0D108BD9-81ED-4DB2-BD59-A6C34878D82A}">
                    <a16:rowId xmlns:a16="http://schemas.microsoft.com/office/drawing/2014/main" val="1082183858"/>
                  </a:ext>
                </a:extLst>
              </a:tr>
              <a:tr h="1312205">
                <a:tc gridSpan="3">
                  <a:txBody>
                    <a:bodyPr/>
                    <a:lstStyle/>
                    <a:p>
                      <a:r>
                        <a:rPr lang="en-US" sz="1600" dirty="0"/>
                        <a:t>The Student Experience Improvement Initiative (SEII) advances the University’s dedication to providing seamless, integrated, consistent, effective, and responsive services that meet Rutgers students’ needs. The project focuses on improving student service levels, business processes, compliance risks, technology, and supporting organizational structures into a single </a:t>
                      </a:r>
                      <a:r>
                        <a:rPr lang="en-US" sz="1600" dirty="0" err="1"/>
                        <a:t>universitywide</a:t>
                      </a:r>
                      <a:r>
                        <a:rPr lang="en-US" sz="1600" dirty="0"/>
                        <a:t> student information system within the Oracle Cloud enterprise.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8D8D8"/>
                    </a:solidFill>
                  </a:tcPr>
                </a:tc>
                <a:tc hMerge="1">
                  <a:txBody>
                    <a:bodyPr/>
                    <a:lstStyle/>
                    <a:p>
                      <a:endParaRPr lang="en-US" dirty="0"/>
                    </a:p>
                  </a:txBody>
                  <a:tcPr/>
                </a:tc>
                <a:tc hMerge="1">
                  <a:txBody>
                    <a:bodyPr/>
                    <a:lstStyle/>
                    <a:p>
                      <a:endParaRPr lang="en-US" dirty="0"/>
                    </a:p>
                  </a:txBody>
                  <a:tcPr>
                    <a:solidFill>
                      <a:srgbClr val="D8D8D8"/>
                    </a:solidFill>
                  </a:tcPr>
                </a:tc>
                <a:extLst>
                  <a:ext uri="{0D108BD9-81ED-4DB2-BD59-A6C34878D82A}">
                    <a16:rowId xmlns:a16="http://schemas.microsoft.com/office/drawing/2014/main" val="3250959192"/>
                  </a:ext>
                </a:extLst>
              </a:tr>
              <a:tr h="328051">
                <a:tc>
                  <a:txBody>
                    <a:bodyPr/>
                    <a:lstStyle/>
                    <a:p>
                      <a:r>
                        <a:rPr lang="en-US" b="1" dirty="0">
                          <a:solidFill>
                            <a:schemeClr val="tx1"/>
                          </a:solidFill>
                        </a:rPr>
                        <a:t>Accomplishments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E0D18"/>
                    </a:solidFill>
                  </a:tcPr>
                </a:tc>
                <a:tc>
                  <a:txBody>
                    <a:bodyPr/>
                    <a:lstStyle/>
                    <a:p>
                      <a:r>
                        <a:rPr lang="en-US" b="1" dirty="0">
                          <a:solidFill>
                            <a:schemeClr val="tx1"/>
                          </a:solidFill>
                        </a:rPr>
                        <a:t>Current Status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E0D18"/>
                    </a:solidFill>
                  </a:tcPr>
                </a:tc>
                <a:tc>
                  <a:txBody>
                    <a:bodyPr/>
                    <a:lstStyle/>
                    <a:p>
                      <a:r>
                        <a:rPr lang="en-US" b="1" dirty="0">
                          <a:solidFill>
                            <a:schemeClr val="tx1"/>
                          </a:solidFill>
                        </a:rPr>
                        <a:t>Next Steps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E0D18"/>
                    </a:solidFill>
                  </a:tcPr>
                </a:tc>
                <a:extLst>
                  <a:ext uri="{0D108BD9-81ED-4DB2-BD59-A6C34878D82A}">
                    <a16:rowId xmlns:a16="http://schemas.microsoft.com/office/drawing/2014/main" val="2480740899"/>
                  </a:ext>
                </a:extLst>
              </a:tr>
              <a:tr h="2052436">
                <a:tc>
                  <a:txBody>
                    <a:bodyPr/>
                    <a:lstStyle/>
                    <a:p>
                      <a:pPr marL="171450" indent="-171450">
                        <a:spcBef>
                          <a:spcPts val="600"/>
                        </a:spcBef>
                        <a:buClr>
                          <a:srgbClr val="8E0D18"/>
                        </a:buClr>
                        <a:buFont typeface="Arial" charset="0"/>
                        <a:buChar char="•"/>
                      </a:pPr>
                      <a:r>
                        <a:rPr lang="en-US" sz="1600" b="0" baseline="0" dirty="0"/>
                        <a:t>Launched Student Financial Planning (SFP) </a:t>
                      </a:r>
                    </a:p>
                    <a:p>
                      <a:pPr marL="171450" indent="-171450">
                        <a:spcBef>
                          <a:spcPts val="600"/>
                        </a:spcBef>
                        <a:buClr>
                          <a:srgbClr val="8E0D18"/>
                        </a:buClr>
                        <a:buFont typeface="Arial" charset="0"/>
                        <a:buChar char="•"/>
                      </a:pPr>
                      <a:r>
                        <a:rPr lang="en-US" sz="1600" b="0" baseline="0" dirty="0">
                          <a:solidFill>
                            <a:schemeClr val="bg1"/>
                          </a:solidFill>
                        </a:rPr>
                        <a:t>Created new Student Financial Planning reporting dashboard</a:t>
                      </a:r>
                    </a:p>
                    <a:p>
                      <a:pPr marL="171450" indent="-171450">
                        <a:spcBef>
                          <a:spcPts val="600"/>
                        </a:spcBef>
                        <a:buClr>
                          <a:srgbClr val="8E0D18"/>
                        </a:buClr>
                        <a:buFont typeface="Arial" charset="0"/>
                        <a:buChar char="•"/>
                      </a:pPr>
                      <a:endParaRPr lang="en-US" sz="1800" b="0" baseline="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marL="171450" indent="-171450">
                        <a:spcBef>
                          <a:spcPts val="0"/>
                        </a:spcBef>
                        <a:spcAft>
                          <a:spcPts val="600"/>
                        </a:spcAft>
                        <a:buClr>
                          <a:srgbClr val="8E0D18"/>
                        </a:buClr>
                        <a:buFont typeface="Arial" charset="0"/>
                        <a:buChar char="•"/>
                      </a:pPr>
                      <a:r>
                        <a:rPr lang="en-US" sz="1600" b="0" u="none" dirty="0"/>
                        <a:t>Continue to stabilize</a:t>
                      </a:r>
                      <a:r>
                        <a:rPr lang="en-US" sz="1600" b="0" u="none" baseline="0" dirty="0"/>
                        <a:t> student financial planning system</a:t>
                      </a:r>
                      <a:endParaRPr lang="en-US" sz="1600" b="0" dirty="0"/>
                    </a:p>
                    <a:p>
                      <a:pPr marL="171450" indent="-171450">
                        <a:spcBef>
                          <a:spcPts val="0"/>
                        </a:spcBef>
                        <a:spcAft>
                          <a:spcPts val="600"/>
                        </a:spcAft>
                        <a:buClr>
                          <a:srgbClr val="8E0D18"/>
                        </a:buClr>
                        <a:buFont typeface="Arial" charset="0"/>
                        <a:buChar char="•"/>
                      </a:pPr>
                      <a:r>
                        <a:rPr lang="en-US" sz="1600" b="0" dirty="0"/>
                        <a:t>Enhance reporting and analytics capabilities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marL="171450" indent="-171450">
                        <a:spcAft>
                          <a:spcPts val="600"/>
                        </a:spcAft>
                        <a:buClr>
                          <a:srgbClr val="8E0D18"/>
                        </a:buClr>
                        <a:buFont typeface="Arial" charset="0"/>
                        <a:buChar char="•"/>
                      </a:pPr>
                      <a:r>
                        <a:rPr lang="en-US" sz="1600" dirty="0"/>
                        <a:t>Student Continuum project</a:t>
                      </a:r>
                    </a:p>
                    <a:p>
                      <a:pPr marL="171450" indent="-171450">
                        <a:spcAft>
                          <a:spcPts val="600"/>
                        </a:spcAft>
                        <a:buClr>
                          <a:srgbClr val="8E0D18"/>
                        </a:buClr>
                        <a:buFont typeface="Arial" charset="0"/>
                        <a:buChar char="•"/>
                      </a:pPr>
                      <a:r>
                        <a:rPr lang="en-US" sz="1600" dirty="0"/>
                        <a:t>Kick off implementation of Student Management Cloud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extLst>
                  <a:ext uri="{0D108BD9-81ED-4DB2-BD59-A6C34878D82A}">
                    <a16:rowId xmlns:a16="http://schemas.microsoft.com/office/drawing/2014/main" val="4247138294"/>
                  </a:ext>
                </a:extLst>
              </a:tr>
            </a:tbl>
          </a:graphicData>
        </a:graphic>
      </p:graphicFrame>
      <p:sp>
        <p:nvSpPr>
          <p:cNvPr id="6" name="Slide Number Placeholder 2">
            <a:extLst>
              <a:ext uri="{FF2B5EF4-FFF2-40B4-BE49-F238E27FC236}">
                <a16:creationId xmlns:a16="http://schemas.microsoft.com/office/drawing/2014/main" id="{D77614AB-A8A4-EAC1-FED4-9BA7BA3FFCCB}"/>
              </a:ext>
            </a:extLst>
          </p:cNvPr>
          <p:cNvSpPr>
            <a:spLocks noGrp="1"/>
          </p:cNvSpPr>
          <p:nvPr>
            <p:ph type="sldNum" sz="quarter" idx="12"/>
          </p:nvPr>
        </p:nvSpPr>
        <p:spPr>
          <a:xfrm>
            <a:off x="11110352" y="5828326"/>
            <a:ext cx="838199" cy="767687"/>
          </a:xfrm>
        </p:spPr>
        <p:txBody>
          <a:bodyPr/>
          <a:lstStyle/>
          <a:p>
            <a:fld id="{18D65601-5AE2-46FC-B138-694DDD2B510D}" type="slidenum">
              <a:rPr lang="en-US" smtClean="0">
                <a:solidFill>
                  <a:srgbClr val="8E0D18"/>
                </a:solidFill>
              </a:rPr>
              <a:t>10</a:t>
            </a:fld>
            <a:endParaRPr lang="en-US" dirty="0">
              <a:solidFill>
                <a:srgbClr val="8E0D18"/>
              </a:solidFill>
            </a:endParaRPr>
          </a:p>
        </p:txBody>
      </p:sp>
      <p:pic>
        <p:nvPicPr>
          <p:cNvPr id="4" name="Picture 3">
            <a:extLst>
              <a:ext uri="{FF2B5EF4-FFF2-40B4-BE49-F238E27FC236}">
                <a16:creationId xmlns:a16="http://schemas.microsoft.com/office/drawing/2014/main" id="{0E8A6EF2-6665-8232-97B1-858ACAC3859F}"/>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22950"/>
          <a:stretch/>
        </p:blipFill>
        <p:spPr>
          <a:xfrm>
            <a:off x="243449" y="5937839"/>
            <a:ext cx="1251749" cy="557977"/>
          </a:xfrm>
          <a:prstGeom prst="rect">
            <a:avLst/>
          </a:prstGeom>
        </p:spPr>
      </p:pic>
    </p:spTree>
    <p:extLst>
      <p:ext uri="{BB962C8B-B14F-4D97-AF65-F5344CB8AC3E}">
        <p14:creationId xmlns:p14="http://schemas.microsoft.com/office/powerpoint/2010/main" val="4251170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D8D8D8"/>
        </a:solidFill>
        <a:effectLst/>
      </p:bgPr>
    </p:bg>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E77FB03A-FA7A-7A04-3958-134A9DA8F9E2}"/>
              </a:ext>
            </a:extLst>
          </p:cNvPr>
          <p:cNvGraphicFramePr>
            <a:graphicFrameLocks noGrp="1"/>
          </p:cNvGraphicFramePr>
          <p:nvPr>
            <p:extLst>
              <p:ext uri="{D42A27DB-BD31-4B8C-83A1-F6EECF244321}">
                <p14:modId xmlns:p14="http://schemas.microsoft.com/office/powerpoint/2010/main" val="3344088395"/>
              </p:ext>
            </p:extLst>
          </p:nvPr>
        </p:nvGraphicFramePr>
        <p:xfrm>
          <a:off x="601531" y="1389211"/>
          <a:ext cx="10988937" cy="4539721"/>
        </p:xfrm>
        <a:graphic>
          <a:graphicData uri="http://schemas.openxmlformats.org/drawingml/2006/table">
            <a:tbl>
              <a:tblPr firstRow="1" bandRow="1">
                <a:tableStyleId>{5C22544A-7EE6-4342-B048-85BDC9FD1C3A}</a:tableStyleId>
              </a:tblPr>
              <a:tblGrid>
                <a:gridCol w="4622319">
                  <a:extLst>
                    <a:ext uri="{9D8B030D-6E8A-4147-A177-3AD203B41FA5}">
                      <a16:colId xmlns:a16="http://schemas.microsoft.com/office/drawing/2014/main" val="1700766638"/>
                    </a:ext>
                  </a:extLst>
                </a:gridCol>
                <a:gridCol w="3087231">
                  <a:extLst>
                    <a:ext uri="{9D8B030D-6E8A-4147-A177-3AD203B41FA5}">
                      <a16:colId xmlns:a16="http://schemas.microsoft.com/office/drawing/2014/main" val="3153360831"/>
                    </a:ext>
                  </a:extLst>
                </a:gridCol>
                <a:gridCol w="3279387">
                  <a:extLst>
                    <a:ext uri="{9D8B030D-6E8A-4147-A177-3AD203B41FA5}">
                      <a16:colId xmlns:a16="http://schemas.microsoft.com/office/drawing/2014/main" val="500096190"/>
                    </a:ext>
                  </a:extLst>
                </a:gridCol>
              </a:tblGrid>
              <a:tr h="328051">
                <a:tc gridSpan="3">
                  <a:txBody>
                    <a:bodyPr/>
                    <a:lstStyle/>
                    <a:p>
                      <a:r>
                        <a:rPr lang="en-US" dirty="0">
                          <a:solidFill>
                            <a:schemeClr val="tx1"/>
                          </a:solidFill>
                        </a:rPr>
                        <a:t>Background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E0D18"/>
                    </a:solidFill>
                  </a:tcPr>
                </a:tc>
                <a:tc hMerge="1">
                  <a:txBody>
                    <a:bodyPr/>
                    <a:lstStyle/>
                    <a:p>
                      <a:endParaRPr lang="en-US" dirty="0"/>
                    </a:p>
                  </a:txBody>
                  <a:tcPr/>
                </a:tc>
                <a:tc hMerge="1">
                  <a:txBody>
                    <a:bodyPr/>
                    <a:lstStyle/>
                    <a:p>
                      <a:endParaRPr lang="en-US" dirty="0"/>
                    </a:p>
                  </a:txBody>
                  <a:tcPr>
                    <a:solidFill>
                      <a:srgbClr val="C00000"/>
                    </a:solidFill>
                  </a:tcPr>
                </a:tc>
                <a:extLst>
                  <a:ext uri="{0D108BD9-81ED-4DB2-BD59-A6C34878D82A}">
                    <a16:rowId xmlns:a16="http://schemas.microsoft.com/office/drawing/2014/main" val="1082183858"/>
                  </a:ext>
                </a:extLst>
              </a:tr>
              <a:tr h="805921">
                <a:tc gridSpan="3">
                  <a:txBody>
                    <a:bodyPr/>
                    <a:lstStyle/>
                    <a:p>
                      <a:r>
                        <a:rPr lang="en-US" sz="1600" dirty="0"/>
                        <a:t>Common App is a</a:t>
                      </a:r>
                      <a:r>
                        <a:rPr lang="en-US" sz="1600" baseline="0" dirty="0"/>
                        <a:t> hosted,</a:t>
                      </a:r>
                      <a:r>
                        <a:rPr lang="en-US" sz="1600" dirty="0"/>
                        <a:t> online college application which allows students to</a:t>
                      </a:r>
                      <a:r>
                        <a:rPr lang="en-US" sz="1600" baseline="0" dirty="0"/>
                        <a:t> apply to</a:t>
                      </a:r>
                      <a:r>
                        <a:rPr lang="en-US" sz="1600" dirty="0"/>
                        <a:t> more than 1,000 member colleges and universities, streamlining the data entry process for applicants.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8D8D8"/>
                    </a:solidFill>
                  </a:tcPr>
                </a:tc>
                <a:tc hMerge="1">
                  <a:txBody>
                    <a:bodyPr/>
                    <a:lstStyle/>
                    <a:p>
                      <a:endParaRPr lang="en-US" dirty="0"/>
                    </a:p>
                  </a:txBody>
                  <a:tcPr/>
                </a:tc>
                <a:tc hMerge="1">
                  <a:txBody>
                    <a:bodyPr/>
                    <a:lstStyle/>
                    <a:p>
                      <a:endParaRPr lang="en-US" dirty="0"/>
                    </a:p>
                  </a:txBody>
                  <a:tcPr>
                    <a:solidFill>
                      <a:srgbClr val="D8D8D8"/>
                    </a:solidFill>
                  </a:tcPr>
                </a:tc>
                <a:extLst>
                  <a:ext uri="{0D108BD9-81ED-4DB2-BD59-A6C34878D82A}">
                    <a16:rowId xmlns:a16="http://schemas.microsoft.com/office/drawing/2014/main" val="3250959192"/>
                  </a:ext>
                </a:extLst>
              </a:tr>
              <a:tr h="328051">
                <a:tc>
                  <a:txBody>
                    <a:bodyPr/>
                    <a:lstStyle/>
                    <a:p>
                      <a:r>
                        <a:rPr lang="en-US" b="1" dirty="0">
                          <a:solidFill>
                            <a:schemeClr val="tx1"/>
                          </a:solidFill>
                        </a:rPr>
                        <a:t>Accomplishments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E0D18"/>
                    </a:solidFill>
                  </a:tcPr>
                </a:tc>
                <a:tc>
                  <a:txBody>
                    <a:bodyPr/>
                    <a:lstStyle/>
                    <a:p>
                      <a:r>
                        <a:rPr lang="en-US" b="1" dirty="0">
                          <a:solidFill>
                            <a:schemeClr val="tx1"/>
                          </a:solidFill>
                        </a:rPr>
                        <a:t>Current Status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E0D18"/>
                    </a:solidFill>
                  </a:tcPr>
                </a:tc>
                <a:tc>
                  <a:txBody>
                    <a:bodyPr/>
                    <a:lstStyle/>
                    <a:p>
                      <a:r>
                        <a:rPr lang="en-US" b="1" dirty="0">
                          <a:solidFill>
                            <a:schemeClr val="tx1"/>
                          </a:solidFill>
                        </a:rPr>
                        <a:t>Next Steps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E0D18"/>
                    </a:solidFill>
                  </a:tcPr>
                </a:tc>
                <a:extLst>
                  <a:ext uri="{0D108BD9-81ED-4DB2-BD59-A6C34878D82A}">
                    <a16:rowId xmlns:a16="http://schemas.microsoft.com/office/drawing/2014/main" val="2480740899"/>
                  </a:ext>
                </a:extLst>
              </a:tr>
              <a:tr h="2052436">
                <a:tc>
                  <a:txBody>
                    <a:bodyPr/>
                    <a:lstStyle/>
                    <a:p>
                      <a:pPr marL="171450" indent="-171450">
                        <a:spcBef>
                          <a:spcPts val="600"/>
                        </a:spcBef>
                        <a:buClr>
                          <a:srgbClr val="8E0D18"/>
                        </a:buClr>
                        <a:buFont typeface="Arial" charset="0"/>
                        <a:buChar char="•"/>
                      </a:pPr>
                      <a:r>
                        <a:rPr lang="en-US" sz="1600" b="0" baseline="0" dirty="0">
                          <a:solidFill>
                            <a:schemeClr val="bg1">
                              <a:lumMod val="85000"/>
                              <a:lumOff val="15000"/>
                            </a:schemeClr>
                          </a:solidFill>
                        </a:rPr>
                        <a:t>Launched for first-year undergraduate applications on August 1, 2023</a:t>
                      </a:r>
                    </a:p>
                    <a:p>
                      <a:pPr marL="171450" indent="-171450">
                        <a:spcBef>
                          <a:spcPts val="600"/>
                        </a:spcBef>
                        <a:buClr>
                          <a:srgbClr val="8E0D18"/>
                        </a:buClr>
                        <a:buFont typeface="Arial" charset="0"/>
                        <a:buChar char="•"/>
                      </a:pPr>
                      <a:r>
                        <a:rPr lang="en-US" sz="1600" b="0" kern="1200" baseline="0" dirty="0">
                          <a:solidFill>
                            <a:schemeClr val="bg1">
                              <a:lumMod val="85000"/>
                              <a:lumOff val="15000"/>
                            </a:schemeClr>
                          </a:solidFill>
                          <a:latin typeface="+mn-lt"/>
                          <a:ea typeface="+mn-ea"/>
                          <a:cs typeface="+mn-cs"/>
                        </a:rPr>
                        <a:t>Successfully loaded student information, including prospects and submitted applications, successfully loaded into CRM (Salesforce)</a:t>
                      </a:r>
                    </a:p>
                    <a:p>
                      <a:pPr marL="171450" indent="-171450">
                        <a:spcBef>
                          <a:spcPts val="600"/>
                        </a:spcBef>
                        <a:buClr>
                          <a:srgbClr val="8E0D18"/>
                        </a:buClr>
                        <a:buFont typeface="Arial" charset="0"/>
                        <a:buChar char="•"/>
                      </a:pPr>
                      <a:r>
                        <a:rPr lang="en-US" sz="1600" b="0" kern="1200" baseline="0" dirty="0">
                          <a:solidFill>
                            <a:schemeClr val="bg1">
                              <a:lumMod val="85000"/>
                              <a:lumOff val="15000"/>
                            </a:schemeClr>
                          </a:solidFill>
                          <a:latin typeface="+mn-lt"/>
                          <a:ea typeface="+mn-ea"/>
                          <a:cs typeface="+mn-cs"/>
                        </a:rPr>
                        <a:t>Provided control center access and training to all Chancellor-led units for advanced reporting capabilities and detailed access to student application data</a:t>
                      </a:r>
                    </a:p>
                    <a:p>
                      <a:pPr marL="171450" indent="-171450">
                        <a:spcBef>
                          <a:spcPts val="600"/>
                        </a:spcBef>
                        <a:buClr>
                          <a:srgbClr val="8E0D18"/>
                        </a:buClr>
                        <a:buFont typeface="Arial" charset="0"/>
                        <a:buChar char="•"/>
                      </a:pPr>
                      <a:r>
                        <a:rPr lang="en-US" sz="1600" b="0" kern="1200" baseline="0" dirty="0">
                          <a:solidFill>
                            <a:schemeClr val="bg1">
                              <a:lumMod val="85000"/>
                              <a:lumOff val="15000"/>
                            </a:schemeClr>
                          </a:solidFill>
                          <a:latin typeface="+mn-lt"/>
                          <a:ea typeface="+mn-ea"/>
                          <a:cs typeface="+mn-cs"/>
                        </a:rPr>
                        <a:t>Enabled Marketing Cloud to send to Common App users for </a:t>
                      </a:r>
                      <a:r>
                        <a:rPr lang="en-US" sz="1600" b="0" kern="1200" baseline="0" dirty="0" err="1">
                          <a:solidFill>
                            <a:schemeClr val="bg1">
                              <a:lumMod val="85000"/>
                              <a:lumOff val="15000"/>
                            </a:schemeClr>
                          </a:solidFill>
                          <a:latin typeface="+mn-lt"/>
                          <a:ea typeface="+mn-ea"/>
                          <a:cs typeface="+mn-cs"/>
                        </a:rPr>
                        <a:t>CommunityID</a:t>
                      </a:r>
                      <a:r>
                        <a:rPr lang="en-US" sz="1600" b="0" kern="1200" baseline="0" dirty="0">
                          <a:solidFill>
                            <a:schemeClr val="bg1">
                              <a:lumMod val="85000"/>
                              <a:lumOff val="15000"/>
                            </a:schemeClr>
                          </a:solidFill>
                          <a:latin typeface="+mn-lt"/>
                          <a:ea typeface="+mn-ea"/>
                          <a:cs typeface="+mn-cs"/>
                        </a:rPr>
                        <a:t> activation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marL="171450" indent="-171450">
                        <a:spcBef>
                          <a:spcPts val="0"/>
                        </a:spcBef>
                        <a:spcAft>
                          <a:spcPts val="600"/>
                        </a:spcAft>
                        <a:buClr>
                          <a:srgbClr val="8E0D18"/>
                        </a:buClr>
                        <a:buFont typeface="Arial" charset="0"/>
                        <a:buChar char="•"/>
                      </a:pPr>
                      <a:r>
                        <a:rPr lang="en-US" sz="1600" b="0" kern="1200" baseline="0" dirty="0">
                          <a:solidFill>
                            <a:schemeClr val="bg1">
                              <a:lumMod val="85000"/>
                              <a:lumOff val="15000"/>
                            </a:schemeClr>
                          </a:solidFill>
                          <a:latin typeface="+mn-lt"/>
                          <a:ea typeface="+mn-ea"/>
                          <a:cs typeface="+mn-cs"/>
                        </a:rPr>
                        <a:t>Enhance reporting and analytics</a:t>
                      </a:r>
                    </a:p>
                    <a:p>
                      <a:pPr marL="171450" indent="-171450">
                        <a:spcBef>
                          <a:spcPts val="0"/>
                        </a:spcBef>
                        <a:spcAft>
                          <a:spcPts val="600"/>
                        </a:spcAft>
                        <a:buClr>
                          <a:srgbClr val="8E0D18"/>
                        </a:buClr>
                        <a:buFont typeface="Arial" charset="0"/>
                        <a:buChar char="•"/>
                      </a:pPr>
                      <a:r>
                        <a:rPr lang="en-US" sz="1600" b="0" kern="1200" baseline="0" dirty="0">
                          <a:solidFill>
                            <a:schemeClr val="bg1">
                              <a:lumMod val="85000"/>
                              <a:lumOff val="15000"/>
                            </a:schemeClr>
                          </a:solidFill>
                          <a:latin typeface="+mn-lt"/>
                          <a:ea typeface="+mn-ea"/>
                          <a:cs typeface="+mn-cs"/>
                        </a:rPr>
                        <a:t>Track and validate application payments from Transact, the Common App payment processing vendor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marL="171450" indent="-171450" algn="l" defTabSz="457200" rtl="0" eaLnBrk="1" latinLnBrk="0" hangingPunct="1">
                        <a:spcBef>
                          <a:spcPts val="0"/>
                        </a:spcBef>
                        <a:spcAft>
                          <a:spcPts val="600"/>
                        </a:spcAft>
                        <a:buClr>
                          <a:srgbClr val="8E0D18"/>
                        </a:buClr>
                        <a:buFont typeface="Arial" charset="0"/>
                        <a:buChar char="•"/>
                      </a:pPr>
                      <a:r>
                        <a:rPr lang="en-US" sz="1600" b="0" kern="1200" baseline="0" dirty="0">
                          <a:solidFill>
                            <a:schemeClr val="bg1">
                              <a:lumMod val="85000"/>
                              <a:lumOff val="15000"/>
                            </a:schemeClr>
                          </a:solidFill>
                          <a:latin typeface="+mn-lt"/>
                          <a:ea typeface="+mn-ea"/>
                          <a:cs typeface="+mn-cs"/>
                        </a:rPr>
                        <a:t>Integrate official high school transcripts</a:t>
                      </a:r>
                    </a:p>
                    <a:p>
                      <a:pPr marL="171450" indent="-171450" algn="l" defTabSz="457200" rtl="0" eaLnBrk="1" latinLnBrk="0" hangingPunct="1">
                        <a:spcBef>
                          <a:spcPts val="0"/>
                        </a:spcBef>
                        <a:spcAft>
                          <a:spcPts val="600"/>
                        </a:spcAft>
                        <a:buClr>
                          <a:srgbClr val="8E0D18"/>
                        </a:buClr>
                        <a:buFont typeface="Arial" charset="0"/>
                        <a:buChar char="•"/>
                      </a:pPr>
                      <a:r>
                        <a:rPr lang="en-US" sz="1600" b="0" kern="1200" baseline="0" dirty="0">
                          <a:solidFill>
                            <a:schemeClr val="bg1">
                              <a:lumMod val="85000"/>
                              <a:lumOff val="15000"/>
                            </a:schemeClr>
                          </a:solidFill>
                          <a:latin typeface="+mn-lt"/>
                          <a:ea typeface="+mn-ea"/>
                          <a:cs typeface="+mn-cs"/>
                        </a:rPr>
                        <a:t>Add transfer student functionality</a:t>
                      </a:r>
                    </a:p>
                    <a:p>
                      <a:pPr marL="171450" indent="-171450" algn="l" defTabSz="457200" rtl="0" eaLnBrk="1" latinLnBrk="0" hangingPunct="1">
                        <a:spcBef>
                          <a:spcPts val="0"/>
                        </a:spcBef>
                        <a:spcAft>
                          <a:spcPts val="600"/>
                        </a:spcAft>
                        <a:buClr>
                          <a:srgbClr val="8E0D18"/>
                        </a:buClr>
                        <a:buFont typeface="Arial" charset="0"/>
                        <a:buChar char="•"/>
                      </a:pPr>
                      <a:r>
                        <a:rPr lang="en-US" sz="1600" b="0" kern="1200" baseline="0" dirty="0">
                          <a:solidFill>
                            <a:schemeClr val="bg1">
                              <a:lumMod val="85000"/>
                              <a:lumOff val="15000"/>
                            </a:schemeClr>
                          </a:solidFill>
                          <a:latin typeface="+mn-lt"/>
                          <a:ea typeface="+mn-ea"/>
                          <a:cs typeface="+mn-cs"/>
                        </a:rPr>
                        <a:t>Gather requirements for Direct Admit program </a:t>
                      </a:r>
                      <a:r>
                        <a:rPr lang="en-US" sz="1600" b="0" i="1" kern="1200" baseline="0" dirty="0">
                          <a:solidFill>
                            <a:schemeClr val="bg1">
                              <a:lumMod val="85000"/>
                              <a:lumOff val="15000"/>
                            </a:schemeClr>
                          </a:solidFill>
                          <a:latin typeface="+mn-lt"/>
                          <a:ea typeface="+mn-ea"/>
                          <a:cs typeface="+mn-cs"/>
                        </a:rPr>
                        <a:t>(in progress)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extLst>
                  <a:ext uri="{0D108BD9-81ED-4DB2-BD59-A6C34878D82A}">
                    <a16:rowId xmlns:a16="http://schemas.microsoft.com/office/drawing/2014/main" val="4247138294"/>
                  </a:ext>
                </a:extLst>
              </a:tr>
            </a:tbl>
          </a:graphicData>
        </a:graphic>
      </p:graphicFrame>
      <p:sp>
        <p:nvSpPr>
          <p:cNvPr id="6" name="Slide Number Placeholder 2">
            <a:extLst>
              <a:ext uri="{FF2B5EF4-FFF2-40B4-BE49-F238E27FC236}">
                <a16:creationId xmlns:a16="http://schemas.microsoft.com/office/drawing/2014/main" id="{D77614AB-A8A4-EAC1-FED4-9BA7BA3FFCCB}"/>
              </a:ext>
            </a:extLst>
          </p:cNvPr>
          <p:cNvSpPr>
            <a:spLocks noGrp="1"/>
          </p:cNvSpPr>
          <p:nvPr>
            <p:ph type="sldNum" sz="quarter" idx="12"/>
          </p:nvPr>
        </p:nvSpPr>
        <p:spPr>
          <a:xfrm>
            <a:off x="11110352" y="5828326"/>
            <a:ext cx="838199" cy="76768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8D65601-5AE2-46FC-B138-694DDD2B510D}" type="slidenum">
              <a:rPr kumimoji="0" lang="en-US" sz="2800" b="0" i="0" u="none" strike="noStrike" kern="1200" cap="none" spc="0" normalizeH="0" baseline="0" noProof="0" smtClean="0">
                <a:ln>
                  <a:noFill/>
                </a:ln>
                <a:solidFill>
                  <a:srgbClr val="8E0D18"/>
                </a:solidFill>
                <a:effectLst/>
                <a:uLnTx/>
                <a:uFillTx/>
                <a:latin typeface="ITC Giovanni Std Book"/>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n-US" sz="2800" b="0" i="0" u="none" strike="noStrike" kern="1200" cap="none" spc="0" normalizeH="0" baseline="0" noProof="0" dirty="0">
              <a:ln>
                <a:noFill/>
              </a:ln>
              <a:solidFill>
                <a:srgbClr val="8E0D18"/>
              </a:solidFill>
              <a:effectLst/>
              <a:uLnTx/>
              <a:uFillTx/>
              <a:latin typeface="ITC Giovanni Std Book"/>
              <a:ea typeface="+mn-ea"/>
              <a:cs typeface="+mn-cs"/>
            </a:endParaRPr>
          </a:p>
        </p:txBody>
      </p:sp>
      <p:sp>
        <p:nvSpPr>
          <p:cNvPr id="5" name="Text Placeholder 28">
            <a:extLst>
              <a:ext uri="{FF2B5EF4-FFF2-40B4-BE49-F238E27FC236}">
                <a16:creationId xmlns:a16="http://schemas.microsoft.com/office/drawing/2014/main" id="{7EF3C62C-217D-F8A3-2149-D8A5E80C18F6}"/>
              </a:ext>
            </a:extLst>
          </p:cNvPr>
          <p:cNvSpPr txBox="1">
            <a:spLocks/>
          </p:cNvSpPr>
          <p:nvPr/>
        </p:nvSpPr>
        <p:spPr>
          <a:xfrm>
            <a:off x="223680" y="641172"/>
            <a:ext cx="2651867" cy="557977"/>
          </a:xfrm>
          <a:prstGeom prst="rect">
            <a:avLst/>
          </a:prstGeom>
          <a:solidFill>
            <a:schemeClr val="tx1"/>
          </a:solidFill>
          <a:ln>
            <a:noFill/>
            <a:prstDash/>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r" defTabSz="457200" rtl="0" eaLnBrk="1" latinLnBrk="0" hangingPunct="1">
              <a:spcBef>
                <a:spcPct val="0"/>
              </a:spcBef>
              <a:buNone/>
              <a:defRPr lang="en-US" sz="2400" b="0" i="0" kern="1200" spc="100" baseline="0">
                <a:solidFill>
                  <a:schemeClr val="accent1"/>
                </a:solidFill>
                <a:latin typeface="+mj-lt"/>
                <a:ea typeface="+mn-ea"/>
                <a:cs typeface="+mn-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b="1" dirty="0">
                <a:solidFill>
                  <a:srgbClr val="8E0D18"/>
                </a:solidFill>
              </a:rPr>
              <a:t>Common App</a:t>
            </a:r>
          </a:p>
        </p:txBody>
      </p:sp>
      <p:pic>
        <p:nvPicPr>
          <p:cNvPr id="4" name="Picture 3">
            <a:extLst>
              <a:ext uri="{FF2B5EF4-FFF2-40B4-BE49-F238E27FC236}">
                <a16:creationId xmlns:a16="http://schemas.microsoft.com/office/drawing/2014/main" id="{F69E8F6C-B3CD-469F-A2FE-5592958B8F90}"/>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22950"/>
          <a:stretch/>
        </p:blipFill>
        <p:spPr>
          <a:xfrm>
            <a:off x="243449" y="5937839"/>
            <a:ext cx="1251749" cy="557977"/>
          </a:xfrm>
          <a:prstGeom prst="rect">
            <a:avLst/>
          </a:prstGeom>
        </p:spPr>
      </p:pic>
    </p:spTree>
    <p:extLst>
      <p:ext uri="{BB962C8B-B14F-4D97-AF65-F5344CB8AC3E}">
        <p14:creationId xmlns:p14="http://schemas.microsoft.com/office/powerpoint/2010/main" val="2351819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D8D8D8"/>
        </a:solidFill>
        <a:effectLst/>
      </p:bgPr>
    </p:bg>
    <p:spTree>
      <p:nvGrpSpPr>
        <p:cNvPr id="1" name=""/>
        <p:cNvGrpSpPr/>
        <p:nvPr/>
      </p:nvGrpSpPr>
      <p:grpSpPr>
        <a:xfrm>
          <a:off x="0" y="0"/>
          <a:ext cx="0" cy="0"/>
          <a:chOff x="0" y="0"/>
          <a:chExt cx="0" cy="0"/>
        </a:xfrm>
      </p:grpSpPr>
      <p:sp>
        <p:nvSpPr>
          <p:cNvPr id="10" name="Text Placeholder 28">
            <a:extLst>
              <a:ext uri="{FF2B5EF4-FFF2-40B4-BE49-F238E27FC236}">
                <a16:creationId xmlns:a16="http://schemas.microsoft.com/office/drawing/2014/main" id="{47F7C10F-DA62-8DFA-B154-F3F63899C189}"/>
              </a:ext>
            </a:extLst>
          </p:cNvPr>
          <p:cNvSpPr txBox="1">
            <a:spLocks/>
          </p:cNvSpPr>
          <p:nvPr/>
        </p:nvSpPr>
        <p:spPr>
          <a:xfrm>
            <a:off x="223681" y="641172"/>
            <a:ext cx="7623834" cy="557977"/>
          </a:xfrm>
          <a:prstGeom prst="rect">
            <a:avLst/>
          </a:prstGeom>
          <a:solidFill>
            <a:schemeClr val="tx1"/>
          </a:solidFill>
          <a:ln>
            <a:noFill/>
            <a:prstDash/>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r" defTabSz="457200" rtl="0" eaLnBrk="1" latinLnBrk="0" hangingPunct="1">
              <a:spcBef>
                <a:spcPct val="0"/>
              </a:spcBef>
              <a:buNone/>
              <a:defRPr lang="en-US" sz="2400" b="0" i="0" kern="1200" spc="100" baseline="0">
                <a:solidFill>
                  <a:schemeClr val="accent1"/>
                </a:solidFill>
                <a:latin typeface="+mj-lt"/>
                <a:ea typeface="+mn-ea"/>
                <a:cs typeface="+mn-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800" b="1" dirty="0">
                <a:solidFill>
                  <a:srgbClr val="8E0D18"/>
                </a:solidFill>
                <a:ea typeface="Cambria" panose="02040503050406030204" pitchFamily="18" charset="0"/>
                <a:cs typeface="Calibri" panose="020F0502020204030204" pitchFamily="34" charset="0"/>
              </a:rPr>
              <a:t>Salesforce/Common App </a:t>
            </a:r>
            <a:r>
              <a:rPr lang="en-US" sz="2000" i="1" dirty="0">
                <a:solidFill>
                  <a:srgbClr val="8E0D18"/>
                </a:solidFill>
                <a:ea typeface="Cambria" panose="02040503050406030204" pitchFamily="18" charset="0"/>
                <a:cs typeface="Calibri" panose="020F0502020204030204" pitchFamily="34" charset="0"/>
              </a:rPr>
              <a:t>Applications Submitted </a:t>
            </a:r>
            <a:endParaRPr kumimoji="0" lang="en-US" sz="3600" i="1" u="none" strike="noStrike" kern="1200" cap="none" spc="100" normalizeH="0" baseline="0" noProof="0" dirty="0">
              <a:ln>
                <a:noFill/>
              </a:ln>
              <a:solidFill>
                <a:srgbClr val="00B050"/>
              </a:solidFill>
              <a:effectLst/>
              <a:uLnTx/>
              <a:uFillTx/>
              <a:ea typeface="+mn-ea"/>
              <a:cs typeface="+mn-cs"/>
            </a:endParaRPr>
          </a:p>
        </p:txBody>
      </p:sp>
      <p:sp>
        <p:nvSpPr>
          <p:cNvPr id="4" name="Slide Number Placeholder 2">
            <a:extLst>
              <a:ext uri="{FF2B5EF4-FFF2-40B4-BE49-F238E27FC236}">
                <a16:creationId xmlns:a16="http://schemas.microsoft.com/office/drawing/2014/main" id="{078E0DA9-3273-8278-0510-6FD05E3BCD75}"/>
              </a:ext>
            </a:extLst>
          </p:cNvPr>
          <p:cNvSpPr>
            <a:spLocks noGrp="1"/>
          </p:cNvSpPr>
          <p:nvPr>
            <p:ph type="sldNum" sz="quarter" idx="12"/>
          </p:nvPr>
        </p:nvSpPr>
        <p:spPr>
          <a:xfrm>
            <a:off x="11110352" y="5828326"/>
            <a:ext cx="838199" cy="76768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8D65601-5AE2-46FC-B138-694DDD2B510D}" type="slidenum">
              <a:rPr kumimoji="0" lang="en-US" sz="2800" b="0" i="0" u="none" strike="noStrike" kern="1200" cap="none" spc="0" normalizeH="0" baseline="0" noProof="0" smtClean="0">
                <a:ln>
                  <a:noFill/>
                </a:ln>
                <a:solidFill>
                  <a:srgbClr val="8E0D18"/>
                </a:solidFill>
                <a:effectLst/>
                <a:uLnTx/>
                <a:uFillTx/>
                <a:latin typeface="ITC Giovanni Std Book"/>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en-US" sz="2800" b="0" i="0" u="none" strike="noStrike" kern="1200" cap="none" spc="0" normalizeH="0" baseline="0" noProof="0" dirty="0">
              <a:ln>
                <a:noFill/>
              </a:ln>
              <a:solidFill>
                <a:srgbClr val="8E0D18"/>
              </a:solidFill>
              <a:effectLst/>
              <a:uLnTx/>
              <a:uFillTx/>
              <a:latin typeface="ITC Giovanni Std Book"/>
              <a:ea typeface="+mn-ea"/>
              <a:cs typeface="+mn-cs"/>
            </a:endParaRPr>
          </a:p>
        </p:txBody>
      </p:sp>
      <p:sp>
        <p:nvSpPr>
          <p:cNvPr id="5" name="TextBox 4">
            <a:extLst>
              <a:ext uri="{FF2B5EF4-FFF2-40B4-BE49-F238E27FC236}">
                <a16:creationId xmlns:a16="http://schemas.microsoft.com/office/drawing/2014/main" id="{77DB9A51-4CAE-662A-0BAB-A9030D9CD090}"/>
              </a:ext>
            </a:extLst>
          </p:cNvPr>
          <p:cNvSpPr txBox="1"/>
          <p:nvPr/>
        </p:nvSpPr>
        <p:spPr>
          <a:xfrm>
            <a:off x="251806" y="4715298"/>
            <a:ext cx="6884385" cy="553998"/>
          </a:xfrm>
          <a:prstGeom prst="rect">
            <a:avLst/>
          </a:prstGeom>
          <a:noFill/>
        </p:spPr>
        <p:txBody>
          <a:bodyPr wrap="square" rtlCol="0">
            <a:spAutoFit/>
          </a:bodyPr>
          <a:lstStyle/>
          <a:p>
            <a:pPr defTabSz="1219140" fontAlgn="base">
              <a:spcBef>
                <a:spcPct val="0"/>
              </a:spcBef>
              <a:spcAft>
                <a:spcPct val="0"/>
              </a:spcAft>
            </a:pPr>
            <a:r>
              <a:rPr lang="en-US" sz="1000" dirty="0">
                <a:solidFill>
                  <a:srgbClr val="000000"/>
                </a:solidFill>
                <a:ea typeface="Cambria" panose="02040503050406030204" pitchFamily="18" charset="0"/>
                <a:cs typeface="Calibri" panose="020F0502020204030204" pitchFamily="34" charset="0"/>
              </a:rPr>
              <a:t>Number of applications by campus above are not “unique” applications and includes multiple school applications for single applicant</a:t>
            </a:r>
          </a:p>
          <a:p>
            <a:pPr defTabSz="1219140" fontAlgn="base">
              <a:spcBef>
                <a:spcPct val="0"/>
              </a:spcBef>
              <a:spcAft>
                <a:spcPct val="0"/>
              </a:spcAft>
            </a:pPr>
            <a:r>
              <a:rPr lang="en-US" sz="1000" dirty="0">
                <a:solidFill>
                  <a:srgbClr val="000000"/>
                </a:solidFill>
                <a:ea typeface="Cambria" panose="02040503050406030204" pitchFamily="18" charset="0"/>
                <a:cs typeface="Calibri" panose="020F0502020204030204" pitchFamily="34" charset="0"/>
              </a:rPr>
              <a:t>*Reflects total number of applications submitted as of 11/06/2023</a:t>
            </a:r>
          </a:p>
        </p:txBody>
      </p:sp>
      <p:graphicFrame>
        <p:nvGraphicFramePr>
          <p:cNvPr id="7" name="Table 6">
            <a:extLst>
              <a:ext uri="{FF2B5EF4-FFF2-40B4-BE49-F238E27FC236}">
                <a16:creationId xmlns:a16="http://schemas.microsoft.com/office/drawing/2014/main" id="{CACD7F4C-941A-5374-4848-27708487951C}"/>
              </a:ext>
            </a:extLst>
          </p:cNvPr>
          <p:cNvGraphicFramePr>
            <a:graphicFrameLocks noGrp="1"/>
          </p:cNvGraphicFramePr>
          <p:nvPr>
            <p:extLst>
              <p:ext uri="{D42A27DB-BD31-4B8C-83A1-F6EECF244321}">
                <p14:modId xmlns:p14="http://schemas.microsoft.com/office/powerpoint/2010/main" val="3878172039"/>
              </p:ext>
            </p:extLst>
          </p:nvPr>
        </p:nvGraphicFramePr>
        <p:xfrm>
          <a:off x="260163" y="1833954"/>
          <a:ext cx="7147804" cy="2881344"/>
        </p:xfrm>
        <a:graphic>
          <a:graphicData uri="http://schemas.openxmlformats.org/drawingml/2006/table">
            <a:tbl>
              <a:tblPr bandRow="1">
                <a:tableStyleId>{5C22544A-7EE6-4342-B048-85BDC9FD1C3A}</a:tableStyleId>
              </a:tblPr>
              <a:tblGrid>
                <a:gridCol w="1786951">
                  <a:extLst>
                    <a:ext uri="{9D8B030D-6E8A-4147-A177-3AD203B41FA5}">
                      <a16:colId xmlns:a16="http://schemas.microsoft.com/office/drawing/2014/main" val="992431541"/>
                    </a:ext>
                  </a:extLst>
                </a:gridCol>
                <a:gridCol w="1786951">
                  <a:extLst>
                    <a:ext uri="{9D8B030D-6E8A-4147-A177-3AD203B41FA5}">
                      <a16:colId xmlns:a16="http://schemas.microsoft.com/office/drawing/2014/main" val="2030542939"/>
                    </a:ext>
                  </a:extLst>
                </a:gridCol>
                <a:gridCol w="1786951">
                  <a:extLst>
                    <a:ext uri="{9D8B030D-6E8A-4147-A177-3AD203B41FA5}">
                      <a16:colId xmlns:a16="http://schemas.microsoft.com/office/drawing/2014/main" val="3588426914"/>
                    </a:ext>
                  </a:extLst>
                </a:gridCol>
                <a:gridCol w="1786951">
                  <a:extLst>
                    <a:ext uri="{9D8B030D-6E8A-4147-A177-3AD203B41FA5}">
                      <a16:colId xmlns:a16="http://schemas.microsoft.com/office/drawing/2014/main" val="1131821703"/>
                    </a:ext>
                  </a:extLst>
                </a:gridCol>
              </a:tblGrid>
              <a:tr h="435552">
                <a:tc gridSpan="4">
                  <a:txBody>
                    <a:bodyPr/>
                    <a:lstStyle/>
                    <a:p>
                      <a:pPr algn="ctr"/>
                      <a:r>
                        <a:rPr lang="en-US" sz="2000" b="1" dirty="0">
                          <a:solidFill>
                            <a:schemeClr val="tx1"/>
                          </a:solidFill>
                        </a:rPr>
                        <a:t>Total AY2024/2025 Applications*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E0D18"/>
                    </a:solidFill>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87618481"/>
                  </a:ext>
                </a:extLst>
              </a:tr>
              <a:tr h="407632">
                <a:tc>
                  <a:txBody>
                    <a:bodyPr/>
                    <a:lstStyle/>
                    <a:p>
                      <a:pPr algn="ctr"/>
                      <a:endParaRPr lang="en-US">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8E0D18"/>
                    </a:solidFill>
                  </a:tcPr>
                </a:tc>
                <a:tc>
                  <a:txBody>
                    <a:bodyPr/>
                    <a:lstStyle/>
                    <a:p>
                      <a:pPr algn="ctr"/>
                      <a:r>
                        <a:rPr lang="en-US" dirty="0">
                          <a:solidFill>
                            <a:schemeClr val="tx1"/>
                          </a:solidFill>
                        </a:rPr>
                        <a:t>Undergrad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8E0D18"/>
                    </a:solidFill>
                  </a:tcPr>
                </a:tc>
                <a:tc>
                  <a:txBody>
                    <a:bodyPr/>
                    <a:lstStyle/>
                    <a:p>
                      <a:pPr algn="ctr"/>
                      <a:r>
                        <a:rPr lang="en-US" dirty="0">
                          <a:solidFill>
                            <a:schemeClr val="tx1"/>
                          </a:solidFill>
                        </a:rPr>
                        <a:t>Grad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8E0D18"/>
                    </a:solidFill>
                  </a:tcPr>
                </a:tc>
                <a:tc>
                  <a:txBody>
                    <a:bodyPr/>
                    <a:lstStyle/>
                    <a:p>
                      <a:pPr algn="ctr"/>
                      <a:r>
                        <a:rPr lang="en-US" dirty="0">
                          <a:solidFill>
                            <a:schemeClr val="tx1"/>
                          </a:solidFill>
                        </a:rPr>
                        <a:t>Total</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8E0D18"/>
                    </a:solidFill>
                  </a:tcPr>
                </a:tc>
                <a:extLst>
                  <a:ext uri="{0D108BD9-81ED-4DB2-BD59-A6C34878D82A}">
                    <a16:rowId xmlns:a16="http://schemas.microsoft.com/office/drawing/2014/main" val="2513254430"/>
                  </a:ext>
                </a:extLst>
              </a:tr>
              <a:tr h="407632">
                <a:tc>
                  <a:txBody>
                    <a:bodyPr/>
                    <a:lstStyle/>
                    <a:p>
                      <a:pPr algn="ctr"/>
                      <a:r>
                        <a:rPr lang="en-US" b="1" dirty="0"/>
                        <a:t>Camden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ctr"/>
                      <a:r>
                        <a:rPr lang="en-US" dirty="0"/>
                        <a:t>12,629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ctr"/>
                      <a:r>
                        <a:rPr lang="en-US" dirty="0"/>
                        <a:t>1,538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ctr"/>
                      <a:r>
                        <a:rPr lang="en-US" dirty="0"/>
                        <a:t>14,167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extLst>
                  <a:ext uri="{0D108BD9-81ED-4DB2-BD59-A6C34878D82A}">
                    <a16:rowId xmlns:a16="http://schemas.microsoft.com/office/drawing/2014/main" val="1237533310"/>
                  </a:ext>
                </a:extLst>
              </a:tr>
              <a:tr h="407632">
                <a:tc>
                  <a:txBody>
                    <a:bodyPr/>
                    <a:lstStyle/>
                    <a:p>
                      <a:pPr algn="ctr"/>
                      <a:r>
                        <a:rPr lang="en-US" b="1" dirty="0"/>
                        <a:t>New Brunswick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ctr"/>
                      <a:r>
                        <a:rPr lang="en-US" dirty="0"/>
                        <a:t>73,062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ctr"/>
                      <a:r>
                        <a:rPr lang="en-US" dirty="0"/>
                        <a:t>10,170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ctr"/>
                      <a:r>
                        <a:rPr lang="en-US" dirty="0"/>
                        <a:t>83,232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extLst>
                  <a:ext uri="{0D108BD9-81ED-4DB2-BD59-A6C34878D82A}">
                    <a16:rowId xmlns:a16="http://schemas.microsoft.com/office/drawing/2014/main" val="2062662690"/>
                  </a:ext>
                </a:extLst>
              </a:tr>
              <a:tr h="407632">
                <a:tc>
                  <a:txBody>
                    <a:bodyPr/>
                    <a:lstStyle/>
                    <a:p>
                      <a:pPr algn="ctr"/>
                      <a:r>
                        <a:rPr lang="en-US" b="1" dirty="0"/>
                        <a:t>Newark</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ctr"/>
                      <a:r>
                        <a:rPr lang="en-US" dirty="0"/>
                        <a:t>18,785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ctr"/>
                      <a:r>
                        <a:rPr lang="en-US" dirty="0"/>
                        <a:t>1,013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ctr"/>
                      <a:r>
                        <a:rPr lang="en-US" dirty="0"/>
                        <a:t>19,798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extLst>
                  <a:ext uri="{0D108BD9-81ED-4DB2-BD59-A6C34878D82A}">
                    <a16:rowId xmlns:a16="http://schemas.microsoft.com/office/drawing/2014/main" val="190345089"/>
                  </a:ext>
                </a:extLst>
              </a:tr>
              <a:tr h="407632">
                <a:tc>
                  <a:txBody>
                    <a:bodyPr/>
                    <a:lstStyle/>
                    <a:p>
                      <a:pPr algn="ctr"/>
                      <a:r>
                        <a:rPr lang="en-US" b="1" dirty="0"/>
                        <a:t>RBHS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ctr"/>
                      <a:r>
                        <a:rPr lang="en-US" dirty="0"/>
                        <a:t>86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ctr"/>
                      <a:r>
                        <a:rPr lang="en-US" dirty="0"/>
                        <a:t>1,814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algn="ctr"/>
                      <a:r>
                        <a:rPr lang="en-US" dirty="0"/>
                        <a:t>1,900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extLst>
                  <a:ext uri="{0D108BD9-81ED-4DB2-BD59-A6C34878D82A}">
                    <a16:rowId xmlns:a16="http://schemas.microsoft.com/office/drawing/2014/main" val="3196924409"/>
                  </a:ext>
                </a:extLst>
              </a:tr>
              <a:tr h="407632">
                <a:tc>
                  <a:txBody>
                    <a:bodyPr/>
                    <a:lstStyle/>
                    <a:p>
                      <a:pPr algn="ctr"/>
                      <a:r>
                        <a:rPr lang="en-US" b="1" dirty="0">
                          <a:solidFill>
                            <a:schemeClr val="tx1"/>
                          </a:solidFill>
                        </a:rPr>
                        <a:t>Total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66666"/>
                    </a:solidFill>
                  </a:tcPr>
                </a:tc>
                <a:tc>
                  <a:txBody>
                    <a:bodyPr/>
                    <a:lstStyle/>
                    <a:p>
                      <a:pPr algn="ctr"/>
                      <a:r>
                        <a:rPr lang="en-US" b="1" dirty="0">
                          <a:solidFill>
                            <a:schemeClr val="tx1"/>
                          </a:solidFill>
                        </a:rPr>
                        <a:t>104,562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66666"/>
                    </a:solidFill>
                  </a:tcPr>
                </a:tc>
                <a:tc>
                  <a:txBody>
                    <a:bodyPr/>
                    <a:lstStyle/>
                    <a:p>
                      <a:pPr algn="ctr"/>
                      <a:r>
                        <a:rPr lang="en-US" b="1" dirty="0">
                          <a:solidFill>
                            <a:schemeClr val="tx1"/>
                          </a:solidFill>
                        </a:rPr>
                        <a:t>14,535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66666"/>
                    </a:solidFill>
                  </a:tcPr>
                </a:tc>
                <a:tc>
                  <a:txBody>
                    <a:bodyPr/>
                    <a:lstStyle/>
                    <a:p>
                      <a:pPr algn="ctr"/>
                      <a:r>
                        <a:rPr lang="en-US" b="1" dirty="0">
                          <a:solidFill>
                            <a:schemeClr val="tx1"/>
                          </a:solidFill>
                        </a:rPr>
                        <a:t>119,097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652087872"/>
                  </a:ext>
                </a:extLst>
              </a:tr>
            </a:tbl>
          </a:graphicData>
        </a:graphic>
      </p:graphicFrame>
      <p:pic>
        <p:nvPicPr>
          <p:cNvPr id="3" name="Picture 2">
            <a:extLst>
              <a:ext uri="{FF2B5EF4-FFF2-40B4-BE49-F238E27FC236}">
                <a16:creationId xmlns:a16="http://schemas.microsoft.com/office/drawing/2014/main" id="{FF93D90C-306D-AC22-53E6-C8D9B3B4DF54}"/>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22950"/>
          <a:stretch/>
        </p:blipFill>
        <p:spPr>
          <a:xfrm>
            <a:off x="243449" y="5937839"/>
            <a:ext cx="1251749" cy="557977"/>
          </a:xfrm>
          <a:prstGeom prst="rect">
            <a:avLst/>
          </a:prstGeom>
        </p:spPr>
      </p:pic>
      <p:sp>
        <p:nvSpPr>
          <p:cNvPr id="6" name="Content Placeholder 2">
            <a:extLst>
              <a:ext uri="{FF2B5EF4-FFF2-40B4-BE49-F238E27FC236}">
                <a16:creationId xmlns:a16="http://schemas.microsoft.com/office/drawing/2014/main" id="{A09B243D-4DAE-9E10-4D63-D5EB58FC6749}"/>
              </a:ext>
            </a:extLst>
          </p:cNvPr>
          <p:cNvSpPr txBox="1">
            <a:spLocks/>
          </p:cNvSpPr>
          <p:nvPr/>
        </p:nvSpPr>
        <p:spPr>
          <a:xfrm>
            <a:off x="7697921" y="1886419"/>
            <a:ext cx="4233916" cy="3085161"/>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57150" indent="0">
              <a:spcBef>
                <a:spcPts val="600"/>
              </a:spcBef>
              <a:buFont typeface="Wingdings 3" charset="2"/>
              <a:buNone/>
              <a:tabLst>
                <a:tab pos="457200" algn="l"/>
              </a:tabLst>
            </a:pPr>
            <a:r>
              <a:rPr lang="en-US" sz="1800" dirty="0">
                <a:solidFill>
                  <a:schemeClr val="bg1">
                    <a:lumMod val="85000"/>
                    <a:lumOff val="15000"/>
                  </a:schemeClr>
                </a:solidFill>
                <a:latin typeface="+mn-lt"/>
                <a:ea typeface="Cambria" panose="02040503050406030204" pitchFamily="18" charset="0"/>
                <a:cs typeface="Calibri" panose="020F0502020204030204" pitchFamily="34" charset="0"/>
              </a:rPr>
              <a:t>Positive trends continue since the launch of Salesforce and Common App:</a:t>
            </a:r>
          </a:p>
          <a:p>
            <a:pPr marL="517525" lvl="1">
              <a:spcBef>
                <a:spcPts val="600"/>
              </a:spcBef>
              <a:buClr>
                <a:srgbClr val="8E0D18"/>
              </a:buClr>
              <a:buSzPct val="100000"/>
              <a:buFont typeface="Arial" panose="020B0604020202020204" pitchFamily="34" charset="0"/>
              <a:buChar char="•"/>
              <a:tabLst>
                <a:tab pos="457200" algn="l"/>
              </a:tabLst>
            </a:pPr>
            <a:r>
              <a:rPr lang="en-US" dirty="0">
                <a:solidFill>
                  <a:schemeClr val="bg1">
                    <a:lumMod val="85000"/>
                    <a:lumOff val="15000"/>
                  </a:schemeClr>
                </a:solidFill>
                <a:latin typeface="+mn-lt"/>
                <a:ea typeface="Cambria" panose="02040503050406030204" pitchFamily="18" charset="0"/>
                <a:cs typeface="Calibri" panose="020F0502020204030204" pitchFamily="34" charset="0"/>
              </a:rPr>
              <a:t>Received a total of </a:t>
            </a:r>
            <a:r>
              <a:rPr lang="en-US" b="1" dirty="0">
                <a:solidFill>
                  <a:srgbClr val="8E0D18"/>
                </a:solidFill>
                <a:latin typeface="+mn-lt"/>
                <a:ea typeface="Cambria" panose="02040503050406030204" pitchFamily="18" charset="0"/>
                <a:cs typeface="Calibri" panose="020F0502020204030204" pitchFamily="34" charset="0"/>
              </a:rPr>
              <a:t>104,562</a:t>
            </a:r>
            <a:r>
              <a:rPr lang="en-US" dirty="0">
                <a:solidFill>
                  <a:schemeClr val="bg1">
                    <a:lumMod val="85000"/>
                    <a:lumOff val="15000"/>
                  </a:schemeClr>
                </a:solidFill>
                <a:latin typeface="+mn-lt"/>
                <a:ea typeface="Cambria" panose="02040503050406030204" pitchFamily="18" charset="0"/>
                <a:cs typeface="Calibri" panose="020F0502020204030204" pitchFamily="34" charset="0"/>
              </a:rPr>
              <a:t> Under Grad applications for </a:t>
            </a:r>
            <a:r>
              <a:rPr lang="en-US" b="1" dirty="0">
                <a:solidFill>
                  <a:srgbClr val="3E3E3E"/>
                </a:solidFill>
                <a:latin typeface="+mn-lt"/>
                <a:ea typeface="Cambria" panose="02040503050406030204" pitchFamily="18" charset="0"/>
                <a:cs typeface="Calibri" panose="020F0502020204030204" pitchFamily="34" charset="0"/>
              </a:rPr>
              <a:t>AY2024/2025</a:t>
            </a:r>
          </a:p>
          <a:p>
            <a:pPr marL="971550" lvl="2" indent="-285750">
              <a:spcBef>
                <a:spcPts val="0"/>
              </a:spcBef>
              <a:buClr>
                <a:srgbClr val="8E0D18"/>
              </a:buClr>
              <a:buSzPct val="100000"/>
              <a:buFont typeface="Courier New" panose="02070309020205020404" pitchFamily="49" charset="0"/>
              <a:buChar char="o"/>
              <a:tabLst>
                <a:tab pos="457200" algn="l"/>
              </a:tabLst>
            </a:pPr>
            <a:r>
              <a:rPr lang="en-US" sz="1800" b="1" dirty="0">
                <a:solidFill>
                  <a:srgbClr val="8E0D18"/>
                </a:solidFill>
                <a:latin typeface="+mn-lt"/>
                <a:ea typeface="Cambria" panose="02040503050406030204" pitchFamily="18" charset="0"/>
                <a:cs typeface="Calibri" panose="020F0502020204030204" pitchFamily="34" charset="0"/>
              </a:rPr>
              <a:t>92,213</a:t>
            </a:r>
            <a:r>
              <a:rPr lang="en-US" sz="1800" dirty="0">
                <a:solidFill>
                  <a:srgbClr val="3E3E3E"/>
                </a:solidFill>
                <a:latin typeface="+mn-lt"/>
                <a:ea typeface="Cambria" panose="02040503050406030204" pitchFamily="18" charset="0"/>
                <a:cs typeface="Calibri" panose="020F0502020204030204" pitchFamily="34" charset="0"/>
              </a:rPr>
              <a:t> </a:t>
            </a:r>
            <a:r>
              <a:rPr lang="en-US" sz="1800" dirty="0">
                <a:solidFill>
                  <a:schemeClr val="bg1">
                    <a:lumMod val="85000"/>
                    <a:lumOff val="15000"/>
                  </a:schemeClr>
                </a:solidFill>
                <a:latin typeface="+mn-lt"/>
                <a:ea typeface="Cambria" panose="02040503050406030204" pitchFamily="18" charset="0"/>
                <a:cs typeface="Calibri" panose="020F0502020204030204" pitchFamily="34" charset="0"/>
              </a:rPr>
              <a:t>from Common App</a:t>
            </a:r>
          </a:p>
          <a:p>
            <a:pPr marL="971550" lvl="2" indent="-285750">
              <a:spcBef>
                <a:spcPts val="0"/>
              </a:spcBef>
              <a:buClr>
                <a:srgbClr val="8E0D18"/>
              </a:buClr>
              <a:buSzPct val="100000"/>
              <a:buFont typeface="Courier New" panose="02070309020205020404" pitchFamily="49" charset="0"/>
              <a:buChar char="o"/>
              <a:tabLst>
                <a:tab pos="457200" algn="l"/>
              </a:tabLst>
            </a:pPr>
            <a:r>
              <a:rPr lang="en-US" sz="1800" b="1" dirty="0">
                <a:solidFill>
                  <a:srgbClr val="8E0D18"/>
                </a:solidFill>
                <a:latin typeface="+mn-lt"/>
                <a:ea typeface="Cambria" panose="02040503050406030204" pitchFamily="18" charset="0"/>
                <a:cs typeface="Calibri" panose="020F0502020204030204" pitchFamily="34" charset="0"/>
              </a:rPr>
              <a:t>12,349</a:t>
            </a:r>
            <a:r>
              <a:rPr lang="en-US" sz="1800" dirty="0">
                <a:solidFill>
                  <a:srgbClr val="3E3E3E"/>
                </a:solidFill>
                <a:latin typeface="+mn-lt"/>
                <a:ea typeface="Cambria" panose="02040503050406030204" pitchFamily="18" charset="0"/>
                <a:cs typeface="Calibri" panose="020F0502020204030204" pitchFamily="34" charset="0"/>
              </a:rPr>
              <a:t> </a:t>
            </a:r>
            <a:r>
              <a:rPr lang="en-US" sz="1800" dirty="0">
                <a:solidFill>
                  <a:schemeClr val="bg1">
                    <a:lumMod val="85000"/>
                    <a:lumOff val="15000"/>
                  </a:schemeClr>
                </a:solidFill>
                <a:latin typeface="+mn-lt"/>
                <a:ea typeface="Cambria" panose="02040503050406030204" pitchFamily="18" charset="0"/>
                <a:cs typeface="Calibri" panose="020F0502020204030204" pitchFamily="34" charset="0"/>
              </a:rPr>
              <a:t>from Salesforce</a:t>
            </a:r>
          </a:p>
          <a:p>
            <a:pPr marL="517525" lvl="1">
              <a:spcBef>
                <a:spcPts val="600"/>
              </a:spcBef>
              <a:buClr>
                <a:srgbClr val="8E0D18"/>
              </a:buClr>
              <a:buSzPct val="100000"/>
              <a:buFont typeface="Arial" panose="020B0604020202020204" pitchFamily="34" charset="0"/>
              <a:buChar char="•"/>
              <a:tabLst>
                <a:tab pos="457200" algn="l"/>
              </a:tabLst>
            </a:pPr>
            <a:r>
              <a:rPr lang="en-US" dirty="0">
                <a:solidFill>
                  <a:schemeClr val="bg1">
                    <a:lumMod val="85000"/>
                    <a:lumOff val="15000"/>
                  </a:schemeClr>
                </a:solidFill>
                <a:latin typeface="+mn-lt"/>
                <a:ea typeface="Cambria" panose="02040503050406030204" pitchFamily="18" charset="0"/>
                <a:cs typeface="Calibri" panose="020F0502020204030204" pitchFamily="34" charset="0"/>
              </a:rPr>
              <a:t>Loaded contact information into Salesforce for over </a:t>
            </a:r>
            <a:r>
              <a:rPr lang="en-US" b="1" dirty="0">
                <a:solidFill>
                  <a:srgbClr val="8E0D18"/>
                </a:solidFill>
                <a:latin typeface="+mn-lt"/>
                <a:ea typeface="Cambria" panose="02040503050406030204" pitchFamily="18" charset="0"/>
                <a:cs typeface="Calibri" panose="020F0502020204030204" pitchFamily="34" charset="0"/>
              </a:rPr>
              <a:t>48,000</a:t>
            </a:r>
            <a:r>
              <a:rPr lang="en-US" dirty="0">
                <a:solidFill>
                  <a:srgbClr val="3E3E3E"/>
                </a:solidFill>
                <a:latin typeface="+mn-lt"/>
                <a:ea typeface="Cambria" panose="02040503050406030204" pitchFamily="18" charset="0"/>
                <a:cs typeface="Calibri" panose="020F0502020204030204" pitchFamily="34" charset="0"/>
              </a:rPr>
              <a:t> </a:t>
            </a:r>
            <a:r>
              <a:rPr lang="en-US" dirty="0">
                <a:solidFill>
                  <a:schemeClr val="bg1">
                    <a:lumMod val="85000"/>
                    <a:lumOff val="15000"/>
                  </a:schemeClr>
                </a:solidFill>
                <a:latin typeface="+mn-lt"/>
                <a:ea typeface="Cambria" panose="02040503050406030204" pitchFamily="18" charset="0"/>
                <a:cs typeface="Calibri" panose="020F0502020204030204" pitchFamily="34" charset="0"/>
              </a:rPr>
              <a:t>prospective applicants from Common App</a:t>
            </a:r>
          </a:p>
        </p:txBody>
      </p:sp>
    </p:spTree>
    <p:extLst>
      <p:ext uri="{BB962C8B-B14F-4D97-AF65-F5344CB8AC3E}">
        <p14:creationId xmlns:p14="http://schemas.microsoft.com/office/powerpoint/2010/main" val="626081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D8D8D8"/>
        </a:solidFill>
        <a:effectLst/>
      </p:bgPr>
    </p:bg>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6F429E7B-34D7-41F9-EEB2-8D361818D30D}"/>
              </a:ext>
            </a:extLst>
          </p:cNvPr>
          <p:cNvGraphicFramePr>
            <a:graphicFrameLocks noGrp="1"/>
          </p:cNvGraphicFramePr>
          <p:nvPr>
            <p:extLst>
              <p:ext uri="{D42A27DB-BD31-4B8C-83A1-F6EECF244321}">
                <p14:modId xmlns:p14="http://schemas.microsoft.com/office/powerpoint/2010/main" val="3540527512"/>
              </p:ext>
            </p:extLst>
          </p:nvPr>
        </p:nvGraphicFramePr>
        <p:xfrm>
          <a:off x="0" y="1289369"/>
          <a:ext cx="12192000" cy="5114620"/>
        </p:xfrm>
        <a:graphic>
          <a:graphicData uri="http://schemas.openxmlformats.org/drawingml/2006/table">
            <a:tbl>
              <a:tblPr firstRow="1" bandRow="1">
                <a:tableStyleId>{5C22544A-7EE6-4342-B048-85BDC9FD1C3A}</a:tableStyleId>
              </a:tblPr>
              <a:tblGrid>
                <a:gridCol w="4845261">
                  <a:extLst>
                    <a:ext uri="{9D8B030D-6E8A-4147-A177-3AD203B41FA5}">
                      <a16:colId xmlns:a16="http://schemas.microsoft.com/office/drawing/2014/main" val="1700766638"/>
                    </a:ext>
                  </a:extLst>
                </a:gridCol>
                <a:gridCol w="4623175">
                  <a:extLst>
                    <a:ext uri="{9D8B030D-6E8A-4147-A177-3AD203B41FA5}">
                      <a16:colId xmlns:a16="http://schemas.microsoft.com/office/drawing/2014/main" val="3153360831"/>
                    </a:ext>
                  </a:extLst>
                </a:gridCol>
                <a:gridCol w="2723564">
                  <a:extLst>
                    <a:ext uri="{9D8B030D-6E8A-4147-A177-3AD203B41FA5}">
                      <a16:colId xmlns:a16="http://schemas.microsoft.com/office/drawing/2014/main" val="1924003771"/>
                    </a:ext>
                  </a:extLst>
                </a:gridCol>
              </a:tblGrid>
              <a:tr h="337830">
                <a:tc gridSpan="3">
                  <a:txBody>
                    <a:bodyPr/>
                    <a:lstStyle/>
                    <a:p>
                      <a:r>
                        <a:rPr lang="en-US" sz="1800" dirty="0"/>
                        <a:t>Background</a:t>
                      </a:r>
                    </a:p>
                  </a:txBody>
                  <a:tcPr marL="80310" marR="80310" marT="40155" marB="40155">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E0D18"/>
                    </a:solidFill>
                  </a:tcPr>
                </a:tc>
                <a:tc hMerge="1">
                  <a:txBody>
                    <a:bodyPr/>
                    <a:lstStyle/>
                    <a:p>
                      <a:endParaRPr lang="en-US" dirty="0"/>
                    </a:p>
                  </a:txBody>
                  <a:tcPr/>
                </a:tc>
                <a:tc hMerge="1">
                  <a:txBody>
                    <a:bodyPr/>
                    <a:lstStyle/>
                    <a:p>
                      <a:endParaRPr lang="en-US" sz="1600" dirty="0"/>
                    </a:p>
                  </a:txBody>
                  <a:tcPr marL="80310" marR="80310" marT="40155" marB="40155">
                    <a:solidFill>
                      <a:srgbClr val="8E0D18"/>
                    </a:solidFill>
                  </a:tcPr>
                </a:tc>
                <a:extLst>
                  <a:ext uri="{0D108BD9-81ED-4DB2-BD59-A6C34878D82A}">
                    <a16:rowId xmlns:a16="http://schemas.microsoft.com/office/drawing/2014/main" val="1082183858"/>
                  </a:ext>
                </a:extLst>
              </a:tr>
              <a:tr h="941770">
                <a:tc gridSpan="3">
                  <a:txBody>
                    <a:bodyPr/>
                    <a:lstStyle/>
                    <a:p>
                      <a:r>
                        <a:rPr lang="en-US" sz="1600" dirty="0"/>
                        <a:t>Scarlet Journey is a multi-year, universitywide Constituent Relationship Management (CRM) implementation built using Salesforce. The program will enable Rutgers to create exceptional experiences and impactful relationships with its constituents through a connected understanding of needs, improved interactions, and tailored services.</a:t>
                      </a:r>
                    </a:p>
                  </a:txBody>
                  <a:tcPr marL="80310" marR="80310" marT="40155" marB="40155">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8D8D8"/>
                    </a:solidFill>
                  </a:tcPr>
                </a:tc>
                <a:tc hMerge="1">
                  <a:txBody>
                    <a:bodyPr/>
                    <a:lstStyle/>
                    <a:p>
                      <a:endParaRPr lang="en-US" dirty="0"/>
                    </a:p>
                  </a:txBody>
                  <a:tcPr/>
                </a:tc>
                <a:tc hMerge="1">
                  <a:txBody>
                    <a:bodyPr/>
                    <a:lstStyle/>
                    <a:p>
                      <a:endParaRPr lang="en-US" sz="1600" dirty="0"/>
                    </a:p>
                  </a:txBody>
                  <a:tcPr marL="80310" marR="80310" marT="40155" marB="40155">
                    <a:solidFill>
                      <a:srgbClr val="D8D8D8"/>
                    </a:solidFill>
                  </a:tcPr>
                </a:tc>
                <a:extLst>
                  <a:ext uri="{0D108BD9-81ED-4DB2-BD59-A6C34878D82A}">
                    <a16:rowId xmlns:a16="http://schemas.microsoft.com/office/drawing/2014/main" val="3250959192"/>
                  </a:ext>
                </a:extLst>
              </a:tr>
              <a:tr h="337830">
                <a:tc>
                  <a:txBody>
                    <a:bodyPr/>
                    <a:lstStyle/>
                    <a:p>
                      <a:r>
                        <a:rPr lang="en-US" sz="1800" b="1" dirty="0">
                          <a:solidFill>
                            <a:srgbClr val="EEEEEE"/>
                          </a:solidFill>
                        </a:rPr>
                        <a:t>Accomplishments</a:t>
                      </a:r>
                      <a:endParaRPr lang="en-US" sz="1600" b="1" dirty="0">
                        <a:solidFill>
                          <a:srgbClr val="EEEEEE"/>
                        </a:solidFill>
                      </a:endParaRPr>
                    </a:p>
                  </a:txBody>
                  <a:tcPr marL="80310" marR="80310" marT="40155" marB="40155">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E0D18"/>
                    </a:solidFill>
                  </a:tcPr>
                </a:tc>
                <a:tc>
                  <a:txBody>
                    <a:bodyPr/>
                    <a:lstStyle/>
                    <a:p>
                      <a:r>
                        <a:rPr lang="en-US" sz="1800" b="1" dirty="0">
                          <a:solidFill>
                            <a:srgbClr val="EEEEEE"/>
                          </a:solidFill>
                        </a:rPr>
                        <a:t>Current Status</a:t>
                      </a:r>
                    </a:p>
                  </a:txBody>
                  <a:tcPr marL="80310" marR="80310" marT="40155" marB="40155">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E0D18"/>
                    </a:solidFill>
                  </a:tcPr>
                </a:tc>
                <a:tc>
                  <a:txBody>
                    <a:bodyPr/>
                    <a:lstStyle/>
                    <a:p>
                      <a:r>
                        <a:rPr lang="en-US" sz="1800" b="1" dirty="0">
                          <a:solidFill>
                            <a:srgbClr val="EEEEEE"/>
                          </a:solidFill>
                        </a:rPr>
                        <a:t>Next Steps</a:t>
                      </a:r>
                    </a:p>
                  </a:txBody>
                  <a:tcPr marL="80310" marR="80310" marT="40155" marB="40155">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E0D18"/>
                    </a:solidFill>
                  </a:tcPr>
                </a:tc>
                <a:extLst>
                  <a:ext uri="{0D108BD9-81ED-4DB2-BD59-A6C34878D82A}">
                    <a16:rowId xmlns:a16="http://schemas.microsoft.com/office/drawing/2014/main" val="2480740899"/>
                  </a:ext>
                </a:extLst>
              </a:tr>
              <a:tr h="2631678">
                <a:tc>
                  <a:txBody>
                    <a:bodyPr/>
                    <a:lstStyle/>
                    <a:p>
                      <a:pPr marL="171450" lvl="0" indent="-171450">
                        <a:spcBef>
                          <a:spcPts val="800"/>
                        </a:spcBef>
                        <a:spcAft>
                          <a:spcPts val="0"/>
                        </a:spcAft>
                        <a:buClr>
                          <a:srgbClr val="8E0D18"/>
                        </a:buClr>
                        <a:buFont typeface="Arial" panose="020B0604020202020204" pitchFamily="34" charset="0"/>
                        <a:buChar char="•"/>
                        <a:tabLst>
                          <a:tab pos="609585" algn="l"/>
                        </a:tabLst>
                      </a:pPr>
                      <a:r>
                        <a:rPr lang="en-US" sz="1600" kern="1200" dirty="0">
                          <a:solidFill>
                            <a:schemeClr val="bg1">
                              <a:lumMod val="85000"/>
                              <a:lumOff val="15000"/>
                            </a:schemeClr>
                          </a:solidFill>
                          <a:effectLst/>
                          <a:latin typeface="+mn-lt"/>
                          <a:ea typeface="Cambria" panose="02040503050406030204" pitchFamily="18" charset="0"/>
                          <a:cs typeface="Calibri" panose="020F0502020204030204" pitchFamily="34" charset="0"/>
                        </a:rPr>
                        <a:t>Configured CRM application to closely align with Common App, streamlining the current application process</a:t>
                      </a:r>
                    </a:p>
                    <a:p>
                      <a:pPr marL="171450" lvl="0" indent="-171450">
                        <a:spcBef>
                          <a:spcPts val="800"/>
                        </a:spcBef>
                        <a:spcAft>
                          <a:spcPts val="0"/>
                        </a:spcAft>
                        <a:buClr>
                          <a:srgbClr val="8E0D18"/>
                        </a:buClr>
                        <a:buFont typeface="Arial" panose="020B0604020202020204" pitchFamily="34" charset="0"/>
                        <a:buChar char="•"/>
                        <a:tabLst>
                          <a:tab pos="609585" algn="l"/>
                        </a:tabLst>
                      </a:pPr>
                      <a:r>
                        <a:rPr lang="en-US" sz="1600" kern="1200" dirty="0">
                          <a:solidFill>
                            <a:schemeClr val="bg1">
                              <a:lumMod val="85000"/>
                              <a:lumOff val="15000"/>
                            </a:schemeClr>
                          </a:solidFill>
                          <a:effectLst/>
                          <a:latin typeface="+mn-lt"/>
                          <a:ea typeface="Cambria" panose="02040503050406030204" pitchFamily="18" charset="0"/>
                          <a:cs typeface="Calibri" panose="020F0502020204030204" pitchFamily="34" charset="0"/>
                        </a:rPr>
                        <a:t>Integrated School of Health Professions (SHP) undergraduate transfer students into current CRM application and process. All undergraduate schools available on Salesforce and Common App</a:t>
                      </a:r>
                    </a:p>
                    <a:p>
                      <a:pPr marL="171450" lvl="0" indent="-171450">
                        <a:spcBef>
                          <a:spcPts val="800"/>
                        </a:spcBef>
                        <a:spcAft>
                          <a:spcPts val="0"/>
                        </a:spcAft>
                        <a:buClr>
                          <a:srgbClr val="8E0D18"/>
                        </a:buClr>
                        <a:buFont typeface="Arial" panose="020B0604020202020204" pitchFamily="34" charset="0"/>
                        <a:buChar char="•"/>
                        <a:tabLst>
                          <a:tab pos="609585" algn="l"/>
                        </a:tabLst>
                      </a:pPr>
                      <a:r>
                        <a:rPr lang="en-US" sz="1600" kern="1200" dirty="0">
                          <a:solidFill>
                            <a:schemeClr val="bg1">
                              <a:lumMod val="85000"/>
                              <a:lumOff val="15000"/>
                            </a:schemeClr>
                          </a:solidFill>
                          <a:effectLst/>
                          <a:latin typeface="+mn-lt"/>
                          <a:ea typeface="Cambria" panose="02040503050406030204" pitchFamily="18" charset="0"/>
                          <a:cs typeface="Calibri" panose="020F0502020204030204" pitchFamily="34" charset="0"/>
                        </a:rPr>
                        <a:t>Updated contact records updated with event registration data captured from Fonteva </a:t>
                      </a:r>
                    </a:p>
                    <a:p>
                      <a:pPr marL="171450" lvl="0" indent="-171450">
                        <a:spcBef>
                          <a:spcPts val="800"/>
                        </a:spcBef>
                        <a:spcAft>
                          <a:spcPts val="0"/>
                        </a:spcAft>
                        <a:buClr>
                          <a:srgbClr val="8E0D18"/>
                        </a:buClr>
                        <a:buFont typeface="Arial" panose="020B0604020202020204" pitchFamily="34" charset="0"/>
                        <a:buChar char="•"/>
                        <a:tabLst>
                          <a:tab pos="609585" algn="l"/>
                        </a:tabLst>
                      </a:pPr>
                      <a:r>
                        <a:rPr lang="en-US" sz="1600" kern="1200" dirty="0">
                          <a:solidFill>
                            <a:schemeClr val="bg1">
                              <a:lumMod val="85000"/>
                              <a:lumOff val="15000"/>
                            </a:schemeClr>
                          </a:solidFill>
                          <a:effectLst/>
                          <a:latin typeface="+mn-lt"/>
                          <a:ea typeface="Cambria" panose="02040503050406030204" pitchFamily="18" charset="0"/>
                          <a:cs typeface="Calibri" panose="020F0502020204030204" pitchFamily="34" charset="0"/>
                        </a:rPr>
                        <a:t>Worked with Chancellor-led units’ enrollment teams on prioritization of system enhancements</a:t>
                      </a:r>
                    </a:p>
                  </a:txBody>
                  <a:tcPr marL="80310" marR="80310" marT="40155" marB="40155">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marL="171450" lvl="0" indent="-171450">
                        <a:spcBef>
                          <a:spcPts val="600"/>
                        </a:spcBef>
                        <a:spcAft>
                          <a:spcPts val="0"/>
                        </a:spcAft>
                        <a:buClr>
                          <a:srgbClr val="8E0D18"/>
                        </a:buClr>
                        <a:buFont typeface="Arial" panose="020B0604020202020204" pitchFamily="34" charset="0"/>
                        <a:buChar char="•"/>
                        <a:tabLst>
                          <a:tab pos="457200" algn="l"/>
                        </a:tabLst>
                      </a:pPr>
                      <a:r>
                        <a:rPr lang="en-US" sz="1600" dirty="0">
                          <a:solidFill>
                            <a:schemeClr val="bg1">
                              <a:lumMod val="85000"/>
                              <a:lumOff val="15000"/>
                            </a:schemeClr>
                          </a:solidFill>
                          <a:latin typeface="+mn-lt"/>
                          <a:ea typeface="Cambria" panose="02040503050406030204" pitchFamily="18" charset="0"/>
                          <a:cs typeface="Calibri" panose="020F0502020204030204" pitchFamily="34" charset="0"/>
                        </a:rPr>
                        <a:t>Add residency checklist</a:t>
                      </a:r>
                    </a:p>
                    <a:p>
                      <a:pPr marL="171450" lvl="0" indent="-171450">
                        <a:spcBef>
                          <a:spcPts val="600"/>
                        </a:spcBef>
                        <a:spcAft>
                          <a:spcPts val="0"/>
                        </a:spcAft>
                        <a:buClr>
                          <a:srgbClr val="8E0D18"/>
                        </a:buClr>
                        <a:buFont typeface="Arial" panose="020B0604020202020204" pitchFamily="34" charset="0"/>
                        <a:buChar char="•"/>
                        <a:tabLst>
                          <a:tab pos="457200" algn="l"/>
                        </a:tabLst>
                      </a:pPr>
                      <a:r>
                        <a:rPr lang="en-US" sz="1600" dirty="0">
                          <a:solidFill>
                            <a:schemeClr val="bg1">
                              <a:lumMod val="85000"/>
                              <a:lumOff val="15000"/>
                            </a:schemeClr>
                          </a:solidFill>
                          <a:latin typeface="+mn-lt"/>
                          <a:ea typeface="Cambria" panose="02040503050406030204" pitchFamily="18" charset="0"/>
                          <a:cs typeface="Calibri" panose="020F0502020204030204" pitchFamily="34" charset="0"/>
                        </a:rPr>
                        <a:t>Update admit letters using Conga</a:t>
                      </a:r>
                    </a:p>
                    <a:p>
                      <a:pPr marL="171450" lvl="0" indent="-171450">
                        <a:spcBef>
                          <a:spcPts val="600"/>
                        </a:spcBef>
                        <a:spcAft>
                          <a:spcPts val="0"/>
                        </a:spcAft>
                        <a:buClr>
                          <a:srgbClr val="8E0D18"/>
                        </a:buClr>
                        <a:buFont typeface="Arial" panose="020B0604020202020204" pitchFamily="34" charset="0"/>
                        <a:buChar char="•"/>
                        <a:tabLst>
                          <a:tab pos="457200" algn="l"/>
                        </a:tabLst>
                      </a:pPr>
                      <a:r>
                        <a:rPr lang="en-US" sz="1600" dirty="0">
                          <a:solidFill>
                            <a:schemeClr val="bg1">
                              <a:lumMod val="85000"/>
                              <a:lumOff val="15000"/>
                            </a:schemeClr>
                          </a:solidFill>
                          <a:effectLst/>
                          <a:latin typeface="+mn-lt"/>
                          <a:ea typeface="Cambria" panose="02040503050406030204" pitchFamily="18" charset="0"/>
                          <a:cs typeface="Calibri" panose="020F0502020204030204" pitchFamily="34" charset="0"/>
                        </a:rPr>
                        <a:t>Implement automations (visa status, EOF checklist</a:t>
                      </a:r>
                      <a:r>
                        <a:rPr lang="en-US" sz="1600" dirty="0">
                          <a:solidFill>
                            <a:schemeClr val="bg1">
                              <a:lumMod val="85000"/>
                              <a:lumOff val="15000"/>
                            </a:schemeClr>
                          </a:solidFill>
                          <a:latin typeface="+mn-lt"/>
                          <a:ea typeface="Cambria" panose="02040503050406030204" pitchFamily="18" charset="0"/>
                          <a:cs typeface="Calibri" panose="020F0502020204030204" pitchFamily="34" charset="0"/>
                        </a:rPr>
                        <a:t>, alumni application fee waivers, etc.)</a:t>
                      </a:r>
                      <a:endParaRPr lang="en-US" sz="1600" dirty="0">
                        <a:solidFill>
                          <a:schemeClr val="bg1">
                            <a:lumMod val="85000"/>
                            <a:lumOff val="15000"/>
                          </a:schemeClr>
                        </a:solidFill>
                        <a:effectLst/>
                        <a:latin typeface="+mn-lt"/>
                        <a:ea typeface="Cambria" panose="02040503050406030204" pitchFamily="18" charset="0"/>
                        <a:cs typeface="Calibri" panose="020F0502020204030204" pitchFamily="34" charset="0"/>
                      </a:endParaRPr>
                    </a:p>
                    <a:p>
                      <a:pPr marL="171450" lvl="0" indent="-171450">
                        <a:spcBef>
                          <a:spcPts val="600"/>
                        </a:spcBef>
                        <a:spcAft>
                          <a:spcPts val="0"/>
                        </a:spcAft>
                        <a:buClr>
                          <a:srgbClr val="8E0D18"/>
                        </a:buClr>
                        <a:buFont typeface="Arial" panose="020B0604020202020204" pitchFamily="34" charset="0"/>
                        <a:buChar char="•"/>
                        <a:tabLst>
                          <a:tab pos="457200" algn="l"/>
                        </a:tabLst>
                      </a:pPr>
                      <a:r>
                        <a:rPr lang="en-US" sz="1600" dirty="0">
                          <a:solidFill>
                            <a:schemeClr val="bg1">
                              <a:lumMod val="85000"/>
                              <a:lumOff val="15000"/>
                            </a:schemeClr>
                          </a:solidFill>
                          <a:effectLst/>
                          <a:latin typeface="+mn-lt"/>
                          <a:ea typeface="Cambria" panose="02040503050406030204" pitchFamily="18" charset="0"/>
                          <a:cs typeface="Calibri" panose="020F0502020204030204" pitchFamily="34" charset="0"/>
                        </a:rPr>
                        <a:t>Integrate School of Dental Medicine.  Requirements </a:t>
                      </a:r>
                      <a:r>
                        <a:rPr lang="en-US" sz="1600" dirty="0">
                          <a:solidFill>
                            <a:schemeClr val="bg1">
                              <a:lumMod val="85000"/>
                              <a:lumOff val="15000"/>
                            </a:schemeClr>
                          </a:solidFill>
                          <a:latin typeface="+mn-lt"/>
                          <a:ea typeface="Cambria" panose="02040503050406030204" pitchFamily="18" charset="0"/>
                          <a:cs typeface="Calibri" panose="020F0502020204030204" pitchFamily="34" charset="0"/>
                        </a:rPr>
                        <a:t>gathering</a:t>
                      </a:r>
                      <a:r>
                        <a:rPr lang="en-US" sz="1600" dirty="0">
                          <a:solidFill>
                            <a:schemeClr val="bg1">
                              <a:lumMod val="85000"/>
                              <a:lumOff val="15000"/>
                            </a:schemeClr>
                          </a:solidFill>
                          <a:effectLst/>
                          <a:latin typeface="+mn-lt"/>
                          <a:ea typeface="Cambria" panose="02040503050406030204" pitchFamily="18" charset="0"/>
                          <a:cs typeface="Calibri" panose="020F0502020204030204" pitchFamily="34" charset="0"/>
                        </a:rPr>
                        <a:t> ongoing with anticipated spring 2024 launch.</a:t>
                      </a:r>
                    </a:p>
                    <a:p>
                      <a:pPr marL="171450" lvl="0" indent="-171450">
                        <a:spcBef>
                          <a:spcPts val="600"/>
                        </a:spcBef>
                        <a:spcAft>
                          <a:spcPts val="0"/>
                        </a:spcAft>
                        <a:buClr>
                          <a:srgbClr val="8E0D18"/>
                        </a:buClr>
                        <a:buFont typeface="Arial" panose="020B0604020202020204" pitchFamily="34" charset="0"/>
                        <a:buChar char="•"/>
                        <a:tabLst>
                          <a:tab pos="457200" algn="l"/>
                        </a:tabLst>
                      </a:pPr>
                      <a:r>
                        <a:rPr lang="en-US" sz="1600" dirty="0">
                          <a:solidFill>
                            <a:schemeClr val="bg1">
                              <a:lumMod val="85000"/>
                              <a:lumOff val="15000"/>
                            </a:schemeClr>
                          </a:solidFill>
                          <a:effectLst/>
                          <a:latin typeface="+mn-lt"/>
                          <a:ea typeface="Cambria" panose="02040503050406030204" pitchFamily="18" charset="0"/>
                          <a:cs typeface="Calibri" panose="020F0502020204030204" pitchFamily="34" charset="0"/>
                        </a:rPr>
                        <a:t>Implement Marketing Cloud for Rutgers Business School and RU Global</a:t>
                      </a:r>
                    </a:p>
                    <a:p>
                      <a:pPr marL="171450" lvl="0" indent="-171450">
                        <a:spcBef>
                          <a:spcPts val="600"/>
                        </a:spcBef>
                        <a:spcAft>
                          <a:spcPts val="0"/>
                        </a:spcAft>
                        <a:buClr>
                          <a:srgbClr val="8E0D18"/>
                        </a:buClr>
                        <a:buFont typeface="Arial" panose="020B0604020202020204" pitchFamily="34" charset="0"/>
                        <a:buChar char="•"/>
                        <a:tabLst>
                          <a:tab pos="457200" algn="l"/>
                        </a:tabLst>
                      </a:pPr>
                      <a:r>
                        <a:rPr lang="en-US" sz="1600" dirty="0">
                          <a:solidFill>
                            <a:schemeClr val="bg1">
                              <a:lumMod val="85000"/>
                              <a:lumOff val="15000"/>
                            </a:schemeClr>
                          </a:solidFill>
                          <a:effectLst/>
                          <a:latin typeface="+mn-lt"/>
                          <a:ea typeface="Cambria" panose="02040503050406030204" pitchFamily="18" charset="0"/>
                          <a:cs typeface="Calibri" panose="020F0502020204030204" pitchFamily="34" charset="0"/>
                        </a:rPr>
                        <a:t>Update AY24-25 applicants’ fast track criteria</a:t>
                      </a:r>
                    </a:p>
                    <a:p>
                      <a:pPr marL="171450" lvl="0" indent="-171450">
                        <a:spcBef>
                          <a:spcPts val="600"/>
                        </a:spcBef>
                        <a:spcAft>
                          <a:spcPts val="0"/>
                        </a:spcAft>
                        <a:buClr>
                          <a:srgbClr val="8E0D18"/>
                        </a:buClr>
                        <a:buFont typeface="Arial" panose="020B0604020202020204" pitchFamily="34" charset="0"/>
                        <a:buChar char="•"/>
                        <a:tabLst>
                          <a:tab pos="457200" algn="l"/>
                        </a:tabLst>
                      </a:pPr>
                      <a:r>
                        <a:rPr lang="en-US" sz="1600" dirty="0">
                          <a:solidFill>
                            <a:schemeClr val="bg1">
                              <a:lumMod val="85000"/>
                              <a:lumOff val="15000"/>
                            </a:schemeClr>
                          </a:solidFill>
                          <a:latin typeface="+mn-lt"/>
                          <a:ea typeface="Cambria" panose="02040503050406030204" pitchFamily="18" charset="0"/>
                          <a:cs typeface="Calibri" panose="020F0502020204030204" pitchFamily="34" charset="0"/>
                        </a:rPr>
                        <a:t>Updating school-to-school transfer applications to include School of Health Professions</a:t>
                      </a:r>
                      <a:endParaRPr lang="en-US" sz="1600" dirty="0">
                        <a:solidFill>
                          <a:schemeClr val="bg1">
                            <a:lumMod val="85000"/>
                            <a:lumOff val="15000"/>
                          </a:schemeClr>
                        </a:solidFill>
                        <a:effectLst/>
                        <a:latin typeface="+mn-lt"/>
                        <a:ea typeface="Cambria" panose="02040503050406030204" pitchFamily="18" charset="0"/>
                        <a:cs typeface="Calibri" panose="020F0502020204030204" pitchFamily="34" charset="0"/>
                      </a:endParaRPr>
                    </a:p>
                  </a:txBody>
                  <a:tcPr marL="80310" marR="80310" marT="40155" marB="40155">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marL="171450" lvl="1" indent="-171450">
                        <a:spcAft>
                          <a:spcPts val="600"/>
                        </a:spcAft>
                        <a:buClr>
                          <a:srgbClr val="8E0D18"/>
                        </a:buClr>
                        <a:buFont typeface="Arial" charset="0"/>
                        <a:buChar char="•"/>
                      </a:pPr>
                      <a:r>
                        <a:rPr lang="en-US" sz="1600" kern="1200" dirty="0">
                          <a:solidFill>
                            <a:schemeClr val="bg1">
                              <a:lumMod val="85000"/>
                              <a:lumOff val="15000"/>
                            </a:schemeClr>
                          </a:solidFill>
                          <a:latin typeface="+mn-lt"/>
                          <a:ea typeface="Cambria" panose="02040503050406030204" pitchFamily="18" charset="0"/>
                          <a:cs typeface="Calibri" panose="020F0502020204030204" pitchFamily="34" charset="0"/>
                        </a:rPr>
                        <a:t>Integration with Robert Wood Johnson Medical School and New Jersey Medical School, and Rutgers Law School</a:t>
                      </a:r>
                    </a:p>
                  </a:txBody>
                  <a:tcPr marL="80310" marR="80310" marT="40155" marB="40155">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extLst>
                  <a:ext uri="{0D108BD9-81ED-4DB2-BD59-A6C34878D82A}">
                    <a16:rowId xmlns:a16="http://schemas.microsoft.com/office/drawing/2014/main" val="4247138294"/>
                  </a:ext>
                </a:extLst>
              </a:tr>
            </a:tbl>
          </a:graphicData>
        </a:graphic>
      </p:graphicFrame>
      <p:sp>
        <p:nvSpPr>
          <p:cNvPr id="4" name="Slide Number Placeholder 2">
            <a:extLst>
              <a:ext uri="{FF2B5EF4-FFF2-40B4-BE49-F238E27FC236}">
                <a16:creationId xmlns:a16="http://schemas.microsoft.com/office/drawing/2014/main" id="{078E0DA9-3273-8278-0510-6FD05E3BCD75}"/>
              </a:ext>
            </a:extLst>
          </p:cNvPr>
          <p:cNvSpPr>
            <a:spLocks noGrp="1"/>
          </p:cNvSpPr>
          <p:nvPr>
            <p:ph type="sldNum" sz="quarter" idx="12"/>
          </p:nvPr>
        </p:nvSpPr>
        <p:spPr>
          <a:xfrm>
            <a:off x="11110352" y="5828326"/>
            <a:ext cx="838199" cy="76768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8D65601-5AE2-46FC-B138-694DDD2B510D}" type="slidenum">
              <a:rPr kumimoji="0" lang="en-US" sz="2800" b="0" i="0" u="none" strike="noStrike" kern="1200" cap="none" spc="0" normalizeH="0" baseline="0" noProof="0" smtClean="0">
                <a:ln>
                  <a:noFill/>
                </a:ln>
                <a:solidFill>
                  <a:srgbClr val="8E0D18"/>
                </a:solidFill>
                <a:effectLst/>
                <a:uLnTx/>
                <a:uFillTx/>
                <a:latin typeface="ITC Giovanni Std Book"/>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US" sz="2800" b="0" i="0" u="none" strike="noStrike" kern="1200" cap="none" spc="0" normalizeH="0" baseline="0" noProof="0" dirty="0">
              <a:ln>
                <a:noFill/>
              </a:ln>
              <a:solidFill>
                <a:srgbClr val="8E0D18"/>
              </a:solidFill>
              <a:effectLst/>
              <a:uLnTx/>
              <a:uFillTx/>
              <a:latin typeface="ITC Giovanni Std Book"/>
              <a:ea typeface="+mn-ea"/>
              <a:cs typeface="+mn-cs"/>
            </a:endParaRPr>
          </a:p>
        </p:txBody>
      </p:sp>
      <p:pic>
        <p:nvPicPr>
          <p:cNvPr id="3" name="Picture 2">
            <a:extLst>
              <a:ext uri="{FF2B5EF4-FFF2-40B4-BE49-F238E27FC236}">
                <a16:creationId xmlns:a16="http://schemas.microsoft.com/office/drawing/2014/main" id="{9C66BEFA-711F-47A6-FAFF-5ACB2132E164}"/>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22950"/>
          <a:stretch/>
        </p:blipFill>
        <p:spPr>
          <a:xfrm>
            <a:off x="243449" y="5937839"/>
            <a:ext cx="1251749" cy="557977"/>
          </a:xfrm>
          <a:prstGeom prst="rect">
            <a:avLst/>
          </a:prstGeom>
        </p:spPr>
      </p:pic>
      <p:sp>
        <p:nvSpPr>
          <p:cNvPr id="5" name="Text Placeholder 28">
            <a:extLst>
              <a:ext uri="{FF2B5EF4-FFF2-40B4-BE49-F238E27FC236}">
                <a16:creationId xmlns:a16="http://schemas.microsoft.com/office/drawing/2014/main" id="{E0167588-8FC0-7688-47A9-77B9CB7395BF}"/>
              </a:ext>
            </a:extLst>
          </p:cNvPr>
          <p:cNvSpPr txBox="1">
            <a:spLocks/>
          </p:cNvSpPr>
          <p:nvPr/>
        </p:nvSpPr>
        <p:spPr>
          <a:xfrm>
            <a:off x="223681" y="641172"/>
            <a:ext cx="4318823" cy="557977"/>
          </a:xfrm>
          <a:prstGeom prst="rect">
            <a:avLst/>
          </a:prstGeom>
          <a:solidFill>
            <a:schemeClr val="tx1"/>
          </a:solidFill>
          <a:ln>
            <a:noFill/>
            <a:prstDash/>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r" defTabSz="457200" rtl="0" eaLnBrk="1" latinLnBrk="0" hangingPunct="1">
              <a:spcBef>
                <a:spcPct val="0"/>
              </a:spcBef>
              <a:buNone/>
              <a:defRPr lang="en-US" sz="2400" b="0" i="0" kern="1200" spc="100" baseline="0">
                <a:solidFill>
                  <a:schemeClr val="accent1"/>
                </a:solidFill>
                <a:latin typeface="+mj-lt"/>
                <a:ea typeface="+mn-ea"/>
                <a:cs typeface="+mn-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b="1" dirty="0">
                <a:solidFill>
                  <a:srgbClr val="8E0D18"/>
                </a:solidFill>
              </a:rPr>
              <a:t>Scarlet Journey (CRM)</a:t>
            </a:r>
          </a:p>
        </p:txBody>
      </p:sp>
    </p:spTree>
    <p:extLst>
      <p:ext uri="{BB962C8B-B14F-4D97-AF65-F5344CB8AC3E}">
        <p14:creationId xmlns:p14="http://schemas.microsoft.com/office/powerpoint/2010/main" val="3846385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D8D8D8"/>
        </a:solidFill>
        <a:effectLst/>
      </p:bgPr>
    </p:bg>
    <p:spTree>
      <p:nvGrpSpPr>
        <p:cNvPr id="1" name=""/>
        <p:cNvGrpSpPr/>
        <p:nvPr/>
      </p:nvGrpSpPr>
      <p:grpSpPr>
        <a:xfrm>
          <a:off x="0" y="0"/>
          <a:ext cx="0" cy="0"/>
          <a:chOff x="0" y="0"/>
          <a:chExt cx="0" cy="0"/>
        </a:xfrm>
      </p:grpSpPr>
      <p:pic>
        <p:nvPicPr>
          <p:cNvPr id="5" name="Picture 4" descr="A black background with a black square&#10;&#10;Description automatically generated with medium confidence">
            <a:extLst>
              <a:ext uri="{FF2B5EF4-FFF2-40B4-BE49-F238E27FC236}">
                <a16:creationId xmlns:a16="http://schemas.microsoft.com/office/drawing/2014/main" id="{C4610BED-7FAC-0B6F-AF03-3C8E5781D6F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5991498"/>
            <a:ext cx="2206711" cy="441342"/>
          </a:xfrm>
          <a:prstGeom prst="rect">
            <a:avLst/>
          </a:prstGeom>
          <a:effectLst/>
        </p:spPr>
      </p:pic>
      <p:sp>
        <p:nvSpPr>
          <p:cNvPr id="4" name="Slide Number Placeholder 2">
            <a:extLst>
              <a:ext uri="{FF2B5EF4-FFF2-40B4-BE49-F238E27FC236}">
                <a16:creationId xmlns:a16="http://schemas.microsoft.com/office/drawing/2014/main" id="{078E0DA9-3273-8278-0510-6FD05E3BCD75}"/>
              </a:ext>
            </a:extLst>
          </p:cNvPr>
          <p:cNvSpPr>
            <a:spLocks noGrp="1"/>
          </p:cNvSpPr>
          <p:nvPr>
            <p:ph type="sldNum" sz="quarter" idx="12"/>
          </p:nvPr>
        </p:nvSpPr>
        <p:spPr>
          <a:xfrm>
            <a:off x="11110352" y="5828326"/>
            <a:ext cx="838199" cy="76768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8D65601-5AE2-46FC-B138-694DDD2B510D}" type="slidenum">
              <a:rPr kumimoji="0" lang="en-US" sz="2800" b="0" i="0" u="none" strike="noStrike" kern="1200" cap="none" spc="0" normalizeH="0" baseline="0" noProof="0" smtClean="0">
                <a:ln>
                  <a:noFill/>
                </a:ln>
                <a:solidFill>
                  <a:srgbClr val="8E0D18"/>
                </a:solidFill>
                <a:effectLst/>
                <a:uLnTx/>
                <a:uFillTx/>
                <a:latin typeface="ITC Giovanni Std Book"/>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US" sz="2800" b="0" i="0" u="none" strike="noStrike" kern="1200" cap="none" spc="0" normalizeH="0" baseline="0" noProof="0" dirty="0">
              <a:ln>
                <a:noFill/>
              </a:ln>
              <a:solidFill>
                <a:srgbClr val="8E0D18"/>
              </a:solidFill>
              <a:effectLst/>
              <a:uLnTx/>
              <a:uFillTx/>
              <a:latin typeface="ITC Giovanni Std Book"/>
              <a:ea typeface="+mn-ea"/>
              <a:cs typeface="+mn-cs"/>
            </a:endParaRPr>
          </a:p>
        </p:txBody>
      </p:sp>
      <p:sp>
        <p:nvSpPr>
          <p:cNvPr id="9" name="Content Placeholder 2">
            <a:extLst>
              <a:ext uri="{FF2B5EF4-FFF2-40B4-BE49-F238E27FC236}">
                <a16:creationId xmlns:a16="http://schemas.microsoft.com/office/drawing/2014/main" id="{481EFF75-2B3C-0EEA-25E6-6B3B2C4ECB57}"/>
              </a:ext>
            </a:extLst>
          </p:cNvPr>
          <p:cNvSpPr txBox="1">
            <a:spLocks/>
          </p:cNvSpPr>
          <p:nvPr/>
        </p:nvSpPr>
        <p:spPr>
          <a:xfrm>
            <a:off x="1406863" y="1663742"/>
            <a:ext cx="9378274" cy="3863163"/>
          </a:xfrm>
          <a:prstGeom prst="rect">
            <a:avLst/>
          </a:prstGeom>
        </p:spPr>
        <p:txBody>
          <a:bodyP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sz="1800" dirty="0">
                <a:solidFill>
                  <a:schemeClr val="bg1">
                    <a:lumMod val="85000"/>
                    <a:lumOff val="15000"/>
                  </a:schemeClr>
                </a:solidFill>
                <a:latin typeface="+mn-lt"/>
              </a:rPr>
              <a:t>Transforming systems to modernize and advance operations at the Rutgers Foundation allows work at scale.</a:t>
            </a:r>
          </a:p>
          <a:p>
            <a:pPr marL="0" indent="0">
              <a:buFont typeface="Wingdings 3" charset="2"/>
              <a:buNone/>
            </a:pPr>
            <a:endParaRPr lang="en-US" sz="1800" dirty="0">
              <a:solidFill>
                <a:srgbClr val="8E0D18"/>
              </a:solidFill>
            </a:endParaRPr>
          </a:p>
          <a:p>
            <a:pPr marL="0" indent="0">
              <a:buFont typeface="Wingdings 3" charset="2"/>
              <a:buNone/>
            </a:pPr>
            <a:r>
              <a:rPr lang="en-US" u="sng" dirty="0">
                <a:solidFill>
                  <a:srgbClr val="8E0D18"/>
                </a:solidFill>
              </a:rPr>
              <a:t>2022/2023 Progress to Date</a:t>
            </a:r>
          </a:p>
          <a:p>
            <a:pPr marL="0" indent="0">
              <a:buFont typeface="Wingdings 3" charset="2"/>
              <a:buNone/>
            </a:pPr>
            <a:r>
              <a:rPr lang="en-US" sz="1800" dirty="0">
                <a:solidFill>
                  <a:schemeClr val="bg1">
                    <a:lumMod val="85000"/>
                    <a:lumOff val="15000"/>
                  </a:schemeClr>
                </a:solidFill>
                <a:latin typeface="+mn-lt"/>
              </a:rPr>
              <a:t>Three workstreams (in order of launch):</a:t>
            </a:r>
          </a:p>
          <a:p>
            <a:pPr>
              <a:buClr>
                <a:srgbClr val="8E0D18"/>
              </a:buClr>
              <a:buFont typeface="Arial" panose="020B0604020202020204" pitchFamily="34" charset="0"/>
              <a:buChar char="•"/>
            </a:pPr>
            <a:r>
              <a:rPr lang="en-US" sz="1800" dirty="0">
                <a:solidFill>
                  <a:schemeClr val="bg1">
                    <a:lumMod val="85000"/>
                    <a:lumOff val="15000"/>
                  </a:schemeClr>
                </a:solidFill>
                <a:latin typeface="+mn-lt"/>
              </a:rPr>
              <a:t>Salesforce Marketing Cloud</a:t>
            </a:r>
          </a:p>
          <a:p>
            <a:pPr>
              <a:buClr>
                <a:srgbClr val="8E0D18"/>
              </a:buClr>
              <a:buFont typeface="Arial" panose="020B0604020202020204" pitchFamily="34" charset="0"/>
              <a:buChar char="•"/>
            </a:pPr>
            <a:r>
              <a:rPr lang="en-US" sz="1800" dirty="0">
                <a:solidFill>
                  <a:schemeClr val="bg1">
                    <a:lumMod val="85000"/>
                    <a:lumOff val="15000"/>
                  </a:schemeClr>
                </a:solidFill>
                <a:latin typeface="+mn-lt"/>
              </a:rPr>
              <a:t>Salesforce Commerce Cloud</a:t>
            </a:r>
          </a:p>
          <a:p>
            <a:pPr>
              <a:buClr>
                <a:srgbClr val="8E0D18"/>
              </a:buClr>
              <a:buFont typeface="Arial" panose="020B0604020202020204" pitchFamily="34" charset="0"/>
              <a:buChar char="•"/>
            </a:pPr>
            <a:r>
              <a:rPr lang="en-US" sz="1800" dirty="0">
                <a:solidFill>
                  <a:schemeClr val="bg1">
                    <a:lumMod val="85000"/>
                    <a:lumOff val="15000"/>
                  </a:schemeClr>
                </a:solidFill>
                <a:latin typeface="+mn-lt"/>
              </a:rPr>
              <a:t>CRM – </a:t>
            </a:r>
            <a:r>
              <a:rPr lang="en-US" sz="1800" dirty="0" err="1">
                <a:solidFill>
                  <a:schemeClr val="bg1">
                    <a:lumMod val="85000"/>
                    <a:lumOff val="15000"/>
                  </a:schemeClr>
                </a:solidFill>
                <a:latin typeface="+mn-lt"/>
              </a:rPr>
              <a:t>Affinaquest</a:t>
            </a:r>
            <a:r>
              <a:rPr lang="en-US" sz="1800" dirty="0">
                <a:solidFill>
                  <a:schemeClr val="bg1">
                    <a:lumMod val="85000"/>
                    <a:lumOff val="15000"/>
                  </a:schemeClr>
                </a:solidFill>
                <a:latin typeface="+mn-lt"/>
              </a:rPr>
              <a:t> (Salesforce Sales Cloud)</a:t>
            </a:r>
          </a:p>
          <a:p>
            <a:endParaRPr lang="en-US" dirty="0">
              <a:solidFill>
                <a:srgbClr val="8E0D18"/>
              </a:solidFill>
            </a:endParaRPr>
          </a:p>
        </p:txBody>
      </p:sp>
      <p:sp>
        <p:nvSpPr>
          <p:cNvPr id="2" name="Text Placeholder 28">
            <a:extLst>
              <a:ext uri="{FF2B5EF4-FFF2-40B4-BE49-F238E27FC236}">
                <a16:creationId xmlns:a16="http://schemas.microsoft.com/office/drawing/2014/main" id="{81CC1195-C356-CE02-D16C-BC49E0946102}"/>
              </a:ext>
            </a:extLst>
          </p:cNvPr>
          <p:cNvSpPr txBox="1">
            <a:spLocks/>
          </p:cNvSpPr>
          <p:nvPr/>
        </p:nvSpPr>
        <p:spPr>
          <a:xfrm>
            <a:off x="223681" y="641172"/>
            <a:ext cx="6634319" cy="557977"/>
          </a:xfrm>
          <a:prstGeom prst="rect">
            <a:avLst/>
          </a:prstGeom>
          <a:solidFill>
            <a:schemeClr val="tx1"/>
          </a:solidFill>
          <a:ln>
            <a:noFill/>
            <a:prstDash/>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r" defTabSz="457200" rtl="0" eaLnBrk="1" latinLnBrk="0" hangingPunct="1">
              <a:spcBef>
                <a:spcPct val="0"/>
              </a:spcBef>
              <a:buNone/>
              <a:defRPr lang="en-US" sz="2400" b="0" i="0" kern="1200" spc="100" baseline="0">
                <a:solidFill>
                  <a:schemeClr val="accent1"/>
                </a:solidFill>
                <a:latin typeface="+mj-lt"/>
                <a:ea typeface="+mn-ea"/>
                <a:cs typeface="+mn-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b="1" dirty="0">
                <a:solidFill>
                  <a:srgbClr val="8E0D18"/>
                </a:solidFill>
              </a:rPr>
              <a:t>Rutgers Foundation/Scarlet Journey</a:t>
            </a:r>
          </a:p>
        </p:txBody>
      </p:sp>
    </p:spTree>
    <p:extLst>
      <p:ext uri="{BB962C8B-B14F-4D97-AF65-F5344CB8AC3E}">
        <p14:creationId xmlns:p14="http://schemas.microsoft.com/office/powerpoint/2010/main" val="2334707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D8D8D8"/>
        </a:solidFill>
        <a:effectLst/>
      </p:bgPr>
    </p:bg>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078E0DA9-3273-8278-0510-6FD05E3BCD75}"/>
              </a:ext>
            </a:extLst>
          </p:cNvPr>
          <p:cNvSpPr>
            <a:spLocks noGrp="1"/>
          </p:cNvSpPr>
          <p:nvPr>
            <p:ph type="sldNum" sz="quarter" idx="12"/>
          </p:nvPr>
        </p:nvSpPr>
        <p:spPr>
          <a:xfrm>
            <a:off x="11110352" y="5828326"/>
            <a:ext cx="838199" cy="76768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8D65601-5AE2-46FC-B138-694DDD2B510D}" type="slidenum">
              <a:rPr kumimoji="0" lang="en-US" sz="2800" b="0" i="0" u="none" strike="noStrike" kern="1200" cap="none" spc="0" normalizeH="0" baseline="0" noProof="0" smtClean="0">
                <a:ln>
                  <a:noFill/>
                </a:ln>
                <a:solidFill>
                  <a:srgbClr val="8E0D18"/>
                </a:solidFill>
                <a:effectLst/>
                <a:uLnTx/>
                <a:uFillTx/>
                <a:latin typeface="ITC Giovanni Std Book"/>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lang="en-US" sz="2800" b="0" i="0" u="none" strike="noStrike" kern="1200" cap="none" spc="0" normalizeH="0" baseline="0" noProof="0" dirty="0">
              <a:ln>
                <a:noFill/>
              </a:ln>
              <a:solidFill>
                <a:srgbClr val="8E0D18"/>
              </a:solidFill>
              <a:effectLst/>
              <a:uLnTx/>
              <a:uFillTx/>
              <a:latin typeface="ITC Giovanni Std Book"/>
              <a:ea typeface="+mn-ea"/>
              <a:cs typeface="+mn-cs"/>
            </a:endParaRPr>
          </a:p>
        </p:txBody>
      </p:sp>
      <p:pic>
        <p:nvPicPr>
          <p:cNvPr id="3" name="Picture 2">
            <a:extLst>
              <a:ext uri="{FF2B5EF4-FFF2-40B4-BE49-F238E27FC236}">
                <a16:creationId xmlns:a16="http://schemas.microsoft.com/office/drawing/2014/main" id="{E7E64C62-F3BD-71B0-6149-927E6B3F74EF}"/>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151912" y="1252368"/>
            <a:ext cx="5888175" cy="4739130"/>
          </a:xfrm>
          <a:prstGeom prst="rect">
            <a:avLst/>
          </a:prstGeom>
          <a:ln>
            <a:solidFill>
              <a:schemeClr val="bg1">
                <a:lumMod val="50000"/>
              </a:schemeClr>
            </a:solidFill>
          </a:ln>
          <a:effectLst>
            <a:outerShdw blurRad="50800" dist="38100" dir="2700000" algn="tl" rotWithShape="0">
              <a:prstClr val="black">
                <a:alpha val="40000"/>
              </a:prstClr>
            </a:outerShdw>
          </a:effectLst>
        </p:spPr>
      </p:pic>
      <p:pic>
        <p:nvPicPr>
          <p:cNvPr id="11" name="Picture 10" descr="A black background with a black square&#10;&#10;Description automatically generated with medium confidence">
            <a:extLst>
              <a:ext uri="{FF2B5EF4-FFF2-40B4-BE49-F238E27FC236}">
                <a16:creationId xmlns:a16="http://schemas.microsoft.com/office/drawing/2014/main" id="{37C8B2E6-9781-F572-E1C7-FD30520B0F1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0" y="5991498"/>
            <a:ext cx="2206711" cy="441342"/>
          </a:xfrm>
          <a:prstGeom prst="rect">
            <a:avLst/>
          </a:prstGeom>
          <a:effectLst/>
        </p:spPr>
      </p:pic>
      <p:sp>
        <p:nvSpPr>
          <p:cNvPr id="2" name="Text Placeholder 28">
            <a:extLst>
              <a:ext uri="{FF2B5EF4-FFF2-40B4-BE49-F238E27FC236}">
                <a16:creationId xmlns:a16="http://schemas.microsoft.com/office/drawing/2014/main" id="{E521F4DD-C52C-BEDD-7C8D-771839CA3344}"/>
              </a:ext>
            </a:extLst>
          </p:cNvPr>
          <p:cNvSpPr txBox="1">
            <a:spLocks/>
          </p:cNvSpPr>
          <p:nvPr/>
        </p:nvSpPr>
        <p:spPr>
          <a:xfrm>
            <a:off x="223680" y="641171"/>
            <a:ext cx="2591709" cy="557977"/>
          </a:xfrm>
          <a:prstGeom prst="rect">
            <a:avLst/>
          </a:prstGeom>
          <a:solidFill>
            <a:schemeClr val="tx1"/>
          </a:solidFill>
          <a:ln>
            <a:noFill/>
            <a:prstDash/>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r" defTabSz="457200" rtl="0" eaLnBrk="1" latinLnBrk="0" hangingPunct="1">
              <a:spcBef>
                <a:spcPct val="0"/>
              </a:spcBef>
              <a:buNone/>
              <a:defRPr lang="en-US" sz="2400" b="0" i="0" kern="1200" spc="100" baseline="0">
                <a:solidFill>
                  <a:schemeClr val="accent1"/>
                </a:solidFill>
                <a:latin typeface="+mj-lt"/>
                <a:ea typeface="+mn-ea"/>
                <a:cs typeface="+mn-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100" normalizeH="0" baseline="0" noProof="0" dirty="0">
                <a:ln>
                  <a:noFill/>
                </a:ln>
                <a:solidFill>
                  <a:srgbClr val="8E0D18"/>
                </a:solidFill>
                <a:effectLst/>
                <a:uLnTx/>
                <a:uFillTx/>
                <a:ea typeface="+mn-ea"/>
                <a:cs typeface="+mn-cs"/>
              </a:rPr>
              <a:t>Current State</a:t>
            </a:r>
            <a:endParaRPr kumimoji="0" lang="en-US" sz="2800" b="1" i="0" u="none" strike="noStrike" kern="1200" cap="none" spc="100" normalizeH="0" baseline="0" noProof="0" dirty="0">
              <a:ln>
                <a:noFill/>
              </a:ln>
              <a:solidFill>
                <a:srgbClr val="00B050"/>
              </a:solidFill>
              <a:effectLst/>
              <a:uLnTx/>
              <a:uFillTx/>
              <a:latin typeface="ITC Giovanni Std Book"/>
              <a:ea typeface="+mn-ea"/>
              <a:cs typeface="+mn-cs"/>
            </a:endParaRPr>
          </a:p>
        </p:txBody>
      </p:sp>
    </p:spTree>
    <p:extLst>
      <p:ext uri="{BB962C8B-B14F-4D97-AF65-F5344CB8AC3E}">
        <p14:creationId xmlns:p14="http://schemas.microsoft.com/office/powerpoint/2010/main" val="2873371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D8D8D8"/>
        </a:solidFill>
        <a:effectLst/>
      </p:bgPr>
    </p:bg>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078E0DA9-3273-8278-0510-6FD05E3BCD75}"/>
              </a:ext>
            </a:extLst>
          </p:cNvPr>
          <p:cNvSpPr>
            <a:spLocks noGrp="1"/>
          </p:cNvSpPr>
          <p:nvPr>
            <p:ph type="sldNum" sz="quarter" idx="12"/>
          </p:nvPr>
        </p:nvSpPr>
        <p:spPr>
          <a:xfrm>
            <a:off x="11110352" y="5828326"/>
            <a:ext cx="838199" cy="76768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8D65601-5AE2-46FC-B138-694DDD2B510D}" type="slidenum">
              <a:rPr kumimoji="0" lang="en-US" sz="2800" b="0" i="0" u="none" strike="noStrike" kern="1200" cap="none" spc="0" normalizeH="0" baseline="0" noProof="0" smtClean="0">
                <a:ln>
                  <a:noFill/>
                </a:ln>
                <a:solidFill>
                  <a:srgbClr val="8E0D18"/>
                </a:solidFill>
                <a:effectLst/>
                <a:uLnTx/>
                <a:uFillTx/>
                <a:latin typeface="ITC Giovanni Std Book"/>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0" lang="en-US" sz="2800" b="0" i="0" u="none" strike="noStrike" kern="1200" cap="none" spc="0" normalizeH="0" baseline="0" noProof="0" dirty="0">
              <a:ln>
                <a:noFill/>
              </a:ln>
              <a:solidFill>
                <a:srgbClr val="8E0D18"/>
              </a:solidFill>
              <a:effectLst/>
              <a:uLnTx/>
              <a:uFillTx/>
              <a:latin typeface="ITC Giovanni Std Book"/>
              <a:ea typeface="+mn-ea"/>
              <a:cs typeface="+mn-cs"/>
            </a:endParaRPr>
          </a:p>
        </p:txBody>
      </p:sp>
      <p:pic>
        <p:nvPicPr>
          <p:cNvPr id="8" name="Picture 7" descr="A picture containing text, diagram, plan, map&#10;&#10;Description automatically generated">
            <a:extLst>
              <a:ext uri="{FF2B5EF4-FFF2-40B4-BE49-F238E27FC236}">
                <a16:creationId xmlns:a16="http://schemas.microsoft.com/office/drawing/2014/main" id="{3BABCA03-7951-E2CE-6409-BC0AA0E6CEB5}"/>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904069" y="1481316"/>
            <a:ext cx="6383862" cy="4692356"/>
          </a:xfrm>
          <a:prstGeom prst="rect">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pic>
      <p:pic>
        <p:nvPicPr>
          <p:cNvPr id="11" name="Picture 10" descr="A black background with a black square&#10;&#10;Description automatically generated with medium confidence">
            <a:extLst>
              <a:ext uri="{FF2B5EF4-FFF2-40B4-BE49-F238E27FC236}">
                <a16:creationId xmlns:a16="http://schemas.microsoft.com/office/drawing/2014/main" id="{37C8B2E6-9781-F572-E1C7-FD30520B0F1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0" y="5991498"/>
            <a:ext cx="2206711" cy="441342"/>
          </a:xfrm>
          <a:prstGeom prst="rect">
            <a:avLst/>
          </a:prstGeom>
          <a:effectLst/>
        </p:spPr>
      </p:pic>
      <p:sp>
        <p:nvSpPr>
          <p:cNvPr id="5" name="Text Placeholder 28">
            <a:extLst>
              <a:ext uri="{FF2B5EF4-FFF2-40B4-BE49-F238E27FC236}">
                <a16:creationId xmlns:a16="http://schemas.microsoft.com/office/drawing/2014/main" id="{30B49571-0808-BAD3-0195-E2D25A5BD32A}"/>
              </a:ext>
            </a:extLst>
          </p:cNvPr>
          <p:cNvSpPr txBox="1">
            <a:spLocks/>
          </p:cNvSpPr>
          <p:nvPr/>
        </p:nvSpPr>
        <p:spPr>
          <a:xfrm>
            <a:off x="223681" y="641171"/>
            <a:ext cx="4408478" cy="557977"/>
          </a:xfrm>
          <a:prstGeom prst="rect">
            <a:avLst/>
          </a:prstGeom>
          <a:solidFill>
            <a:schemeClr val="tx1"/>
          </a:solidFill>
          <a:ln>
            <a:noFill/>
            <a:prstDash/>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r" defTabSz="457200" rtl="0" eaLnBrk="1" latinLnBrk="0" hangingPunct="1">
              <a:spcBef>
                <a:spcPct val="0"/>
              </a:spcBef>
              <a:buNone/>
              <a:defRPr lang="en-US" sz="2400" b="0" i="0" kern="1200" spc="100" baseline="0">
                <a:solidFill>
                  <a:schemeClr val="accent1"/>
                </a:solidFill>
                <a:latin typeface="+mj-lt"/>
                <a:ea typeface="+mn-ea"/>
                <a:cs typeface="+mn-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800" b="1" dirty="0">
                <a:solidFill>
                  <a:srgbClr val="8E0D18"/>
                </a:solidFill>
                <a:ea typeface="Cambria" panose="02040503050406030204" pitchFamily="18" charset="0"/>
                <a:cs typeface="Calibri" panose="020F0502020204030204" pitchFamily="34" charset="0"/>
              </a:rPr>
              <a:t>Future State </a:t>
            </a:r>
            <a:r>
              <a:rPr lang="en-US" sz="2000" b="1" i="1" dirty="0">
                <a:solidFill>
                  <a:srgbClr val="8E0D18"/>
                </a:solidFill>
                <a:ea typeface="Cambria" panose="02040503050406030204" pitchFamily="18" charset="0"/>
                <a:cs typeface="Calibri" panose="020F0502020204030204" pitchFamily="34" charset="0"/>
              </a:rPr>
              <a:t>with Salesforce</a:t>
            </a:r>
            <a:endParaRPr kumimoji="0" lang="en-US" sz="2800" i="1" u="none" strike="noStrike" kern="1200" cap="none" spc="100" normalizeH="0" baseline="0" noProof="0" dirty="0">
              <a:ln>
                <a:noFill/>
              </a:ln>
              <a:solidFill>
                <a:srgbClr val="00B050"/>
              </a:solidFill>
              <a:effectLst/>
              <a:uLnTx/>
              <a:uFillTx/>
              <a:ea typeface="+mn-ea"/>
              <a:cs typeface="+mn-cs"/>
            </a:endParaRPr>
          </a:p>
        </p:txBody>
      </p:sp>
    </p:spTree>
    <p:extLst>
      <p:ext uri="{BB962C8B-B14F-4D97-AF65-F5344CB8AC3E}">
        <p14:creationId xmlns:p14="http://schemas.microsoft.com/office/powerpoint/2010/main" val="1151841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D8D8D8"/>
        </a:solidFill>
        <a:effectLst/>
      </p:bgPr>
    </p:bg>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078E0DA9-3273-8278-0510-6FD05E3BCD75}"/>
              </a:ext>
            </a:extLst>
          </p:cNvPr>
          <p:cNvSpPr>
            <a:spLocks noGrp="1"/>
          </p:cNvSpPr>
          <p:nvPr>
            <p:ph type="sldNum" sz="quarter" idx="12"/>
          </p:nvPr>
        </p:nvSpPr>
        <p:spPr>
          <a:xfrm>
            <a:off x="11110352" y="5828326"/>
            <a:ext cx="838199" cy="76768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8D65601-5AE2-46FC-B138-694DDD2B510D}" type="slidenum">
              <a:rPr kumimoji="0" lang="en-US" sz="2800" b="0" i="0" u="none" strike="noStrike" kern="1200" cap="none" spc="0" normalizeH="0" baseline="0" noProof="0" smtClean="0">
                <a:ln>
                  <a:noFill/>
                </a:ln>
                <a:solidFill>
                  <a:srgbClr val="8E0D18"/>
                </a:solidFill>
                <a:effectLst/>
                <a:uLnTx/>
                <a:uFillTx/>
                <a:latin typeface="ITC Giovanni Std Book"/>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0" lang="en-US" sz="2800" b="0" i="0" u="none" strike="noStrike" kern="1200" cap="none" spc="0" normalizeH="0" baseline="0" noProof="0" dirty="0">
              <a:ln>
                <a:noFill/>
              </a:ln>
              <a:solidFill>
                <a:srgbClr val="8E0D18"/>
              </a:solidFill>
              <a:effectLst/>
              <a:uLnTx/>
              <a:uFillTx/>
              <a:latin typeface="ITC Giovanni Std Book"/>
              <a:ea typeface="+mn-ea"/>
              <a:cs typeface="+mn-cs"/>
            </a:endParaRPr>
          </a:p>
        </p:txBody>
      </p:sp>
      <p:graphicFrame>
        <p:nvGraphicFramePr>
          <p:cNvPr id="11" name="Table 10">
            <a:extLst>
              <a:ext uri="{FF2B5EF4-FFF2-40B4-BE49-F238E27FC236}">
                <a16:creationId xmlns:a16="http://schemas.microsoft.com/office/drawing/2014/main" id="{E6CBCDF6-1F52-503D-A2D1-769D9AFEA2F2}"/>
              </a:ext>
            </a:extLst>
          </p:cNvPr>
          <p:cNvGraphicFramePr>
            <a:graphicFrameLocks noGrp="1"/>
          </p:cNvGraphicFramePr>
          <p:nvPr>
            <p:extLst>
              <p:ext uri="{D42A27DB-BD31-4B8C-83A1-F6EECF244321}">
                <p14:modId xmlns:p14="http://schemas.microsoft.com/office/powerpoint/2010/main" val="732359613"/>
              </p:ext>
            </p:extLst>
          </p:nvPr>
        </p:nvGraphicFramePr>
        <p:xfrm>
          <a:off x="525502" y="2380860"/>
          <a:ext cx="11140995" cy="3136959"/>
        </p:xfrm>
        <a:graphic>
          <a:graphicData uri="http://schemas.openxmlformats.org/drawingml/2006/table">
            <a:tbl>
              <a:tblPr firstRow="1" bandRow="1">
                <a:tableStyleId>{5C22544A-7EE6-4342-B048-85BDC9FD1C3A}</a:tableStyleId>
              </a:tblPr>
              <a:tblGrid>
                <a:gridCol w="3968677">
                  <a:extLst>
                    <a:ext uri="{9D8B030D-6E8A-4147-A177-3AD203B41FA5}">
                      <a16:colId xmlns:a16="http://schemas.microsoft.com/office/drawing/2014/main" val="1694292770"/>
                    </a:ext>
                  </a:extLst>
                </a:gridCol>
                <a:gridCol w="3458653">
                  <a:extLst>
                    <a:ext uri="{9D8B030D-6E8A-4147-A177-3AD203B41FA5}">
                      <a16:colId xmlns:a16="http://schemas.microsoft.com/office/drawing/2014/main" val="1688356524"/>
                    </a:ext>
                  </a:extLst>
                </a:gridCol>
                <a:gridCol w="3713665">
                  <a:extLst>
                    <a:ext uri="{9D8B030D-6E8A-4147-A177-3AD203B41FA5}">
                      <a16:colId xmlns:a16="http://schemas.microsoft.com/office/drawing/2014/main" val="2735182361"/>
                    </a:ext>
                  </a:extLst>
                </a:gridCol>
              </a:tblGrid>
              <a:tr h="255515">
                <a:tc>
                  <a:txBody>
                    <a:bodyPr/>
                    <a:lstStyle/>
                    <a:p>
                      <a:r>
                        <a:rPr lang="en-US" dirty="0"/>
                        <a:t>Accomplishments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E0D18"/>
                    </a:solidFill>
                  </a:tcPr>
                </a:tc>
                <a:tc>
                  <a:txBody>
                    <a:bodyPr/>
                    <a:lstStyle/>
                    <a:p>
                      <a:r>
                        <a:rPr lang="en-US" dirty="0"/>
                        <a:t>Current Status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E0D18"/>
                    </a:solidFill>
                  </a:tcPr>
                </a:tc>
                <a:tc>
                  <a:txBody>
                    <a:bodyPr/>
                    <a:lstStyle/>
                    <a:p>
                      <a:r>
                        <a:rPr lang="en-US" dirty="0"/>
                        <a:t>Next Steps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E0D18"/>
                    </a:solidFill>
                  </a:tcPr>
                </a:tc>
                <a:extLst>
                  <a:ext uri="{0D108BD9-81ED-4DB2-BD59-A6C34878D82A}">
                    <a16:rowId xmlns:a16="http://schemas.microsoft.com/office/drawing/2014/main" val="4269146740"/>
                  </a:ext>
                </a:extLst>
              </a:tr>
              <a:tr h="2771199">
                <a:tc>
                  <a:txBody>
                    <a:bodyPr/>
                    <a:lstStyle/>
                    <a:p>
                      <a:pPr marL="171450" marR="0" lvl="0" indent="-171450" algn="l" defTabSz="914400" rtl="0" eaLnBrk="1" fontAlgn="auto" latinLnBrk="0" hangingPunct="1">
                        <a:lnSpc>
                          <a:spcPct val="100000"/>
                        </a:lnSpc>
                        <a:spcBef>
                          <a:spcPts val="0"/>
                        </a:spcBef>
                        <a:spcAft>
                          <a:spcPts val="600"/>
                        </a:spcAft>
                        <a:buClr>
                          <a:srgbClr val="8E0D18"/>
                        </a:buClr>
                        <a:buSzTx/>
                        <a:buFont typeface="Arial" panose="020B0604020202020204" pitchFamily="34" charset="0"/>
                        <a:buChar char="•"/>
                        <a:tabLst/>
                        <a:defRPr/>
                      </a:pPr>
                      <a:r>
                        <a:rPr lang="en-US" sz="1600" dirty="0"/>
                        <a:t>Phase 1 – central communications, launched September 2022</a:t>
                      </a:r>
                    </a:p>
                    <a:p>
                      <a:pPr marL="171450" marR="0" lvl="0" indent="-171450" algn="l" defTabSz="914400" rtl="0" eaLnBrk="1" fontAlgn="auto" latinLnBrk="0" hangingPunct="1">
                        <a:lnSpc>
                          <a:spcPct val="100000"/>
                        </a:lnSpc>
                        <a:spcBef>
                          <a:spcPts val="0"/>
                        </a:spcBef>
                        <a:spcAft>
                          <a:spcPts val="600"/>
                        </a:spcAft>
                        <a:buClr>
                          <a:srgbClr val="8E0D18"/>
                        </a:buClr>
                        <a:buSzTx/>
                        <a:buFont typeface="Arial" panose="020B0604020202020204" pitchFamily="34" charset="0"/>
                        <a:buChar char="•"/>
                        <a:tabLst/>
                        <a:defRPr/>
                      </a:pPr>
                      <a:r>
                        <a:rPr lang="en-US" sz="1600" dirty="0"/>
                        <a:t>Phase 2 – “Email Concierge” emails from clubs, schools, and units launched in September 2023</a:t>
                      </a:r>
                    </a:p>
                    <a:p>
                      <a:pPr marL="171450" marR="0" lvl="0" indent="-171450" algn="l" defTabSz="914400" rtl="0" eaLnBrk="1" fontAlgn="auto" latinLnBrk="0" hangingPunct="1">
                        <a:lnSpc>
                          <a:spcPct val="100000"/>
                        </a:lnSpc>
                        <a:spcBef>
                          <a:spcPts val="0"/>
                        </a:spcBef>
                        <a:spcAft>
                          <a:spcPts val="600"/>
                        </a:spcAft>
                        <a:buClr>
                          <a:srgbClr val="8E0D18"/>
                        </a:buClr>
                        <a:buSzTx/>
                        <a:buFont typeface="Arial" panose="020B0604020202020204" pitchFamily="34" charset="0"/>
                        <a:buChar char="•"/>
                        <a:tabLst/>
                        <a:defRPr/>
                      </a:pPr>
                      <a:r>
                        <a:rPr lang="en-US" sz="1600" b="1" dirty="0">
                          <a:solidFill>
                            <a:schemeClr val="bg1"/>
                          </a:solidFill>
                        </a:rPr>
                        <a:t>Rutgers is the first college/university in the nation to develop a tool specifically for this purpose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8D8D8"/>
                    </a:solidFill>
                  </a:tcPr>
                </a:tc>
                <a:tc>
                  <a:txBody>
                    <a:bodyPr/>
                    <a:lstStyle/>
                    <a:p>
                      <a:pPr marL="171450" indent="-171450">
                        <a:lnSpc>
                          <a:spcPct val="100000"/>
                        </a:lnSpc>
                        <a:spcBef>
                          <a:spcPts val="0"/>
                        </a:spcBef>
                        <a:spcAft>
                          <a:spcPts val="600"/>
                        </a:spcAft>
                        <a:buClr>
                          <a:srgbClr val="8E0D18"/>
                        </a:buClr>
                        <a:buFont typeface="Arial" panose="020B0604020202020204" pitchFamily="34" charset="0"/>
                        <a:buChar char="•"/>
                      </a:pPr>
                      <a:r>
                        <a:rPr lang="en-US" sz="1600" dirty="0"/>
                        <a:t>Status quo. Work on enhancements based on feedback from the user community</a:t>
                      </a:r>
                    </a:p>
                    <a:p>
                      <a:pPr marL="171450" indent="-171450">
                        <a:lnSpc>
                          <a:spcPct val="100000"/>
                        </a:lnSpc>
                        <a:spcBef>
                          <a:spcPts val="0"/>
                        </a:spcBef>
                        <a:spcAft>
                          <a:spcPts val="600"/>
                        </a:spcAft>
                        <a:buClr>
                          <a:srgbClr val="8E0D18"/>
                        </a:buClr>
                        <a:buFont typeface="Arial" panose="020B0604020202020204" pitchFamily="34" charset="0"/>
                        <a:buChar char="•"/>
                      </a:pPr>
                      <a:r>
                        <a:rPr lang="en-US" sz="1600" dirty="0"/>
                        <a:t>Onboard additional schools, units, clubs</a:t>
                      </a:r>
                    </a:p>
                    <a:p>
                      <a:pPr marL="171450" marR="0" lvl="0" indent="-171450" algn="l" defTabSz="457200" rtl="0" eaLnBrk="1" fontAlgn="auto" latinLnBrk="0" hangingPunct="1">
                        <a:lnSpc>
                          <a:spcPct val="100000"/>
                        </a:lnSpc>
                        <a:spcBef>
                          <a:spcPts val="0"/>
                        </a:spcBef>
                        <a:spcAft>
                          <a:spcPts val="600"/>
                        </a:spcAft>
                        <a:buClr>
                          <a:srgbClr val="8E0D18"/>
                        </a:buClr>
                        <a:buSzTx/>
                        <a:buFont typeface="Arial" panose="020B0604020202020204" pitchFamily="34" charset="0"/>
                        <a:buChar char="•"/>
                        <a:tabLst/>
                        <a:defRPr/>
                      </a:pPr>
                      <a:r>
                        <a:rPr lang="en-US" sz="1600" b="0" i="0" kern="1200" dirty="0">
                          <a:solidFill>
                            <a:schemeClr val="dk1"/>
                          </a:solidFill>
                          <a:effectLst/>
                          <a:latin typeface="+mn-lt"/>
                          <a:ea typeface="+mn-ea"/>
                          <a:cs typeface="+mn-cs"/>
                        </a:rPr>
                        <a:t>Development of journeys, </a:t>
                      </a:r>
                      <a:r>
                        <a:rPr lang="en-US" sz="1600" b="0" i="0" kern="1200" dirty="0" err="1">
                          <a:solidFill>
                            <a:schemeClr val="dk1"/>
                          </a:solidFill>
                          <a:effectLst/>
                          <a:latin typeface="+mn-lt"/>
                          <a:ea typeface="+mn-ea"/>
                          <a:cs typeface="+mn-cs"/>
                        </a:rPr>
                        <a:t>MobileConnect</a:t>
                      </a:r>
                      <a:r>
                        <a:rPr lang="en-US" sz="1600" b="0" i="0" kern="1200" dirty="0">
                          <a:solidFill>
                            <a:schemeClr val="dk1"/>
                          </a:solidFill>
                          <a:effectLst/>
                          <a:latin typeface="+mn-lt"/>
                          <a:ea typeface="+mn-ea"/>
                          <a:cs typeface="+mn-cs"/>
                        </a:rPr>
                        <a:t> texting campaigns, policies and procedures</a:t>
                      </a:r>
                      <a:endParaRPr lang="en-US" sz="16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8D8D8"/>
                    </a:solidFill>
                  </a:tcPr>
                </a:tc>
                <a:tc>
                  <a:txBody>
                    <a:bodyPr/>
                    <a:lstStyle/>
                    <a:p>
                      <a:pPr marL="171450" marR="0" lvl="0" indent="-171450" algn="l" defTabSz="457200" rtl="0" eaLnBrk="1" fontAlgn="auto" latinLnBrk="0" hangingPunct="1">
                        <a:lnSpc>
                          <a:spcPct val="100000"/>
                        </a:lnSpc>
                        <a:spcBef>
                          <a:spcPts val="0"/>
                        </a:spcBef>
                        <a:spcAft>
                          <a:spcPts val="600"/>
                        </a:spcAft>
                        <a:buClr>
                          <a:srgbClr val="8E0D18"/>
                        </a:buClr>
                        <a:buSzTx/>
                        <a:buFont typeface="Arial" panose="020B0604020202020204" pitchFamily="34" charset="0"/>
                        <a:buChar char="•"/>
                        <a:tabLst/>
                        <a:defRPr/>
                      </a:pPr>
                      <a:r>
                        <a:rPr lang="en-US" sz="1600" dirty="0"/>
                        <a:t>Email concierge enhancements phase to begin November 2023, focusing on enhancing and facilitating user experience</a:t>
                      </a:r>
                    </a:p>
                    <a:p>
                      <a:pPr marL="171450" indent="-171450">
                        <a:lnSpc>
                          <a:spcPct val="100000"/>
                        </a:lnSpc>
                        <a:spcBef>
                          <a:spcPts val="0"/>
                        </a:spcBef>
                        <a:spcAft>
                          <a:spcPts val="600"/>
                        </a:spcAft>
                        <a:buClr>
                          <a:srgbClr val="8E0D18"/>
                        </a:buClr>
                        <a:buFont typeface="Arial" panose="020B0604020202020204" pitchFamily="34" charset="0"/>
                        <a:buChar char="•"/>
                      </a:pPr>
                      <a:r>
                        <a:rPr lang="en-US" sz="1600" dirty="0"/>
                        <a:t>Connect Marketing Cloud to CRM (Affinaquest) once CRM is fully implemented. Anticipate launch in late 2024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8D8D8"/>
                    </a:solidFill>
                  </a:tcPr>
                </a:tc>
                <a:extLst>
                  <a:ext uri="{0D108BD9-81ED-4DB2-BD59-A6C34878D82A}">
                    <a16:rowId xmlns:a16="http://schemas.microsoft.com/office/drawing/2014/main" val="1423845798"/>
                  </a:ext>
                </a:extLst>
              </a:tr>
            </a:tbl>
          </a:graphicData>
        </a:graphic>
      </p:graphicFrame>
      <p:graphicFrame>
        <p:nvGraphicFramePr>
          <p:cNvPr id="12" name="Table 11">
            <a:extLst>
              <a:ext uri="{FF2B5EF4-FFF2-40B4-BE49-F238E27FC236}">
                <a16:creationId xmlns:a16="http://schemas.microsoft.com/office/drawing/2014/main" id="{430F7B78-4F60-7C04-A138-E4D912DE2CEA}"/>
              </a:ext>
            </a:extLst>
          </p:cNvPr>
          <p:cNvGraphicFramePr>
            <a:graphicFrameLocks noGrp="1"/>
          </p:cNvGraphicFramePr>
          <p:nvPr>
            <p:extLst>
              <p:ext uri="{D42A27DB-BD31-4B8C-83A1-F6EECF244321}">
                <p14:modId xmlns:p14="http://schemas.microsoft.com/office/powerpoint/2010/main" val="1645295771"/>
              </p:ext>
            </p:extLst>
          </p:nvPr>
        </p:nvGraphicFramePr>
        <p:xfrm>
          <a:off x="525503" y="1639180"/>
          <a:ext cx="11140994" cy="741680"/>
        </p:xfrm>
        <a:graphic>
          <a:graphicData uri="http://schemas.openxmlformats.org/drawingml/2006/table">
            <a:tbl>
              <a:tblPr firstRow="1" bandRow="1">
                <a:tableStyleId>{5C22544A-7EE6-4342-B048-85BDC9FD1C3A}</a:tableStyleId>
              </a:tblPr>
              <a:tblGrid>
                <a:gridCol w="11140994">
                  <a:extLst>
                    <a:ext uri="{9D8B030D-6E8A-4147-A177-3AD203B41FA5}">
                      <a16:colId xmlns:a16="http://schemas.microsoft.com/office/drawing/2014/main" val="1067413907"/>
                    </a:ext>
                  </a:extLst>
                </a:gridCol>
              </a:tblGrid>
              <a:tr h="370840">
                <a:tc>
                  <a:txBody>
                    <a:bodyPr/>
                    <a:lstStyle/>
                    <a:p>
                      <a:r>
                        <a:rPr lang="en-US" dirty="0"/>
                        <a:t>Foundation and Alumni Relations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E0D18"/>
                    </a:solidFill>
                  </a:tcPr>
                </a:tc>
                <a:extLst>
                  <a:ext uri="{0D108BD9-81ED-4DB2-BD59-A6C34878D82A}">
                    <a16:rowId xmlns:a16="http://schemas.microsoft.com/office/drawing/2014/main" val="1452340093"/>
                  </a:ext>
                </a:extLst>
              </a:tr>
              <a:tr h="370840">
                <a:tc>
                  <a:txBody>
                    <a:bodyPr/>
                    <a:lstStyle/>
                    <a:p>
                      <a:r>
                        <a:rPr lang="en-US" dirty="0"/>
                        <a:t>Marketing Cloud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8D8D8"/>
                    </a:solidFill>
                  </a:tcPr>
                </a:tc>
                <a:extLst>
                  <a:ext uri="{0D108BD9-81ED-4DB2-BD59-A6C34878D82A}">
                    <a16:rowId xmlns:a16="http://schemas.microsoft.com/office/drawing/2014/main" val="340151819"/>
                  </a:ext>
                </a:extLst>
              </a:tr>
            </a:tbl>
          </a:graphicData>
        </a:graphic>
      </p:graphicFrame>
      <p:pic>
        <p:nvPicPr>
          <p:cNvPr id="2" name="Picture 1" descr="A black background with a black square&#10;&#10;Description automatically generated with medium confidence">
            <a:extLst>
              <a:ext uri="{FF2B5EF4-FFF2-40B4-BE49-F238E27FC236}">
                <a16:creationId xmlns:a16="http://schemas.microsoft.com/office/drawing/2014/main" id="{C30F179A-F54F-2300-DB83-2E54B3B9107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5991498"/>
            <a:ext cx="2206711" cy="441342"/>
          </a:xfrm>
          <a:prstGeom prst="rect">
            <a:avLst/>
          </a:prstGeom>
          <a:effectLst/>
        </p:spPr>
      </p:pic>
      <p:sp>
        <p:nvSpPr>
          <p:cNvPr id="5" name="Text Placeholder 28">
            <a:extLst>
              <a:ext uri="{FF2B5EF4-FFF2-40B4-BE49-F238E27FC236}">
                <a16:creationId xmlns:a16="http://schemas.microsoft.com/office/drawing/2014/main" id="{02B93B08-039D-6CFF-88C3-6429245DF182}"/>
              </a:ext>
            </a:extLst>
          </p:cNvPr>
          <p:cNvSpPr txBox="1">
            <a:spLocks/>
          </p:cNvSpPr>
          <p:nvPr/>
        </p:nvSpPr>
        <p:spPr>
          <a:xfrm>
            <a:off x="223681" y="641172"/>
            <a:ext cx="6634319" cy="557977"/>
          </a:xfrm>
          <a:prstGeom prst="rect">
            <a:avLst/>
          </a:prstGeom>
          <a:solidFill>
            <a:schemeClr val="tx1"/>
          </a:solidFill>
          <a:ln>
            <a:noFill/>
            <a:prstDash/>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r" defTabSz="457200" rtl="0" eaLnBrk="1" latinLnBrk="0" hangingPunct="1">
              <a:spcBef>
                <a:spcPct val="0"/>
              </a:spcBef>
              <a:buNone/>
              <a:defRPr lang="en-US" sz="2400" b="0" i="0" kern="1200" spc="100" baseline="0">
                <a:solidFill>
                  <a:schemeClr val="accent1"/>
                </a:solidFill>
                <a:latin typeface="+mj-lt"/>
                <a:ea typeface="+mn-ea"/>
                <a:cs typeface="+mn-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b="1" dirty="0">
                <a:solidFill>
                  <a:srgbClr val="8E0D18"/>
                </a:solidFill>
              </a:rPr>
              <a:t>Rutgers Foundation/Scarlet Journey</a:t>
            </a:r>
          </a:p>
        </p:txBody>
      </p:sp>
    </p:spTree>
    <p:extLst>
      <p:ext uri="{BB962C8B-B14F-4D97-AF65-F5344CB8AC3E}">
        <p14:creationId xmlns:p14="http://schemas.microsoft.com/office/powerpoint/2010/main" val="793483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D8D8D8"/>
        </a:solidFill>
        <a:effectLst/>
      </p:bgPr>
    </p:bg>
    <p:spTree>
      <p:nvGrpSpPr>
        <p:cNvPr id="1" name=""/>
        <p:cNvGrpSpPr/>
        <p:nvPr/>
      </p:nvGrpSpPr>
      <p:grpSpPr>
        <a:xfrm>
          <a:off x="0" y="0"/>
          <a:ext cx="0" cy="0"/>
          <a:chOff x="0" y="0"/>
          <a:chExt cx="0" cy="0"/>
        </a:xfrm>
      </p:grpSpPr>
      <p:sp>
        <p:nvSpPr>
          <p:cNvPr id="5" name="Text Placeholder 28">
            <a:extLst>
              <a:ext uri="{FF2B5EF4-FFF2-40B4-BE49-F238E27FC236}">
                <a16:creationId xmlns:a16="http://schemas.microsoft.com/office/drawing/2014/main" id="{BE0AAF2C-6DB7-779A-42E9-49FF55654B80}"/>
              </a:ext>
            </a:extLst>
          </p:cNvPr>
          <p:cNvSpPr txBox="1">
            <a:spLocks/>
          </p:cNvSpPr>
          <p:nvPr/>
        </p:nvSpPr>
        <p:spPr>
          <a:xfrm>
            <a:off x="223681" y="641172"/>
            <a:ext cx="6634319" cy="557977"/>
          </a:xfrm>
          <a:prstGeom prst="rect">
            <a:avLst/>
          </a:prstGeom>
          <a:solidFill>
            <a:schemeClr val="tx1"/>
          </a:solidFill>
          <a:ln>
            <a:noFill/>
            <a:prstDash/>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r" defTabSz="457200" rtl="0" eaLnBrk="1" latinLnBrk="0" hangingPunct="1">
              <a:spcBef>
                <a:spcPct val="0"/>
              </a:spcBef>
              <a:buNone/>
              <a:defRPr lang="en-US" sz="2400" b="0" i="0" kern="1200" spc="100" baseline="0">
                <a:solidFill>
                  <a:schemeClr val="accent1"/>
                </a:solidFill>
                <a:latin typeface="+mj-lt"/>
                <a:ea typeface="+mn-ea"/>
                <a:cs typeface="+mn-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b="1" dirty="0">
                <a:solidFill>
                  <a:srgbClr val="8E0D18"/>
                </a:solidFill>
              </a:rPr>
              <a:t>Marketing Cloud – Email Concierge</a:t>
            </a:r>
          </a:p>
        </p:txBody>
      </p:sp>
      <p:sp>
        <p:nvSpPr>
          <p:cNvPr id="4" name="Slide Number Placeholder 2">
            <a:extLst>
              <a:ext uri="{FF2B5EF4-FFF2-40B4-BE49-F238E27FC236}">
                <a16:creationId xmlns:a16="http://schemas.microsoft.com/office/drawing/2014/main" id="{078E0DA9-3273-8278-0510-6FD05E3BCD75}"/>
              </a:ext>
            </a:extLst>
          </p:cNvPr>
          <p:cNvSpPr>
            <a:spLocks noGrp="1"/>
          </p:cNvSpPr>
          <p:nvPr>
            <p:ph type="sldNum" sz="quarter" idx="12"/>
          </p:nvPr>
        </p:nvSpPr>
        <p:spPr>
          <a:xfrm>
            <a:off x="11110352" y="5828326"/>
            <a:ext cx="838199" cy="76768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8D65601-5AE2-46FC-B138-694DDD2B510D}" type="slidenum">
              <a:rPr kumimoji="0" lang="en-US" sz="2800" b="0" i="0" u="none" strike="noStrike" kern="1200" cap="none" spc="0" normalizeH="0" baseline="0" noProof="0" smtClean="0">
                <a:ln>
                  <a:noFill/>
                </a:ln>
                <a:solidFill>
                  <a:srgbClr val="8E0D18"/>
                </a:solidFill>
                <a:effectLst/>
                <a:uLnTx/>
                <a:uFillTx/>
                <a:latin typeface="ITC Giovanni Std Book"/>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0" lang="en-US" sz="2800" b="0" i="0" u="none" strike="noStrike" kern="1200" cap="none" spc="0" normalizeH="0" baseline="0" noProof="0" dirty="0">
              <a:ln>
                <a:noFill/>
              </a:ln>
              <a:solidFill>
                <a:srgbClr val="8E0D18"/>
              </a:solidFill>
              <a:effectLst/>
              <a:uLnTx/>
              <a:uFillTx/>
              <a:latin typeface="ITC Giovanni Std Book"/>
              <a:ea typeface="+mn-ea"/>
              <a:cs typeface="+mn-cs"/>
            </a:endParaRPr>
          </a:p>
        </p:txBody>
      </p:sp>
      <p:sp>
        <p:nvSpPr>
          <p:cNvPr id="2" name="Freeform 2">
            <a:extLst>
              <a:ext uri="{FF2B5EF4-FFF2-40B4-BE49-F238E27FC236}">
                <a16:creationId xmlns:a16="http://schemas.microsoft.com/office/drawing/2014/main" id="{C8817C83-0DC6-3AE1-3F4F-A1BFFA61330C}"/>
              </a:ext>
            </a:extLst>
          </p:cNvPr>
          <p:cNvSpPr/>
          <p:nvPr/>
        </p:nvSpPr>
        <p:spPr>
          <a:xfrm>
            <a:off x="1264596" y="1491843"/>
            <a:ext cx="4831404" cy="2547741"/>
          </a:xfrm>
          <a:custGeom>
            <a:avLst/>
            <a:gdLst/>
            <a:ahLst/>
            <a:cxnLst/>
            <a:rect l="l" t="t" r="r" b="b"/>
            <a:pathLst>
              <a:path w="12324013" h="6997005">
                <a:moveTo>
                  <a:pt x="0" y="0"/>
                </a:moveTo>
                <a:lnTo>
                  <a:pt x="12324014" y="0"/>
                </a:lnTo>
                <a:lnTo>
                  <a:pt x="12324014" y="6997006"/>
                </a:lnTo>
                <a:lnTo>
                  <a:pt x="0" y="6997006"/>
                </a:lnTo>
                <a:lnTo>
                  <a:pt x="0" y="0"/>
                </a:lnTo>
                <a:close/>
              </a:path>
            </a:pathLst>
          </a:custGeom>
          <a:blipFill>
            <a:blip r:embed="rId3" cstate="screen">
              <a:extLst>
                <a:ext uri="{28A0092B-C50C-407E-A947-70E740481C1C}">
                  <a14:useLocalDpi xmlns:a14="http://schemas.microsoft.com/office/drawing/2010/main" val="0"/>
                </a:ext>
              </a:extLst>
            </a:blip>
            <a:stretch>
              <a:fillRect/>
            </a:stretch>
          </a:blipFill>
          <a:ln>
            <a:noFill/>
          </a:ln>
          <a:effectLst>
            <a:outerShdw blurRad="50800" dist="38100" dir="2700000" algn="tl"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Freeform 2">
            <a:extLst>
              <a:ext uri="{FF2B5EF4-FFF2-40B4-BE49-F238E27FC236}">
                <a16:creationId xmlns:a16="http://schemas.microsoft.com/office/drawing/2014/main" id="{7D57C06B-C409-5B8A-AB38-521F1161403B}"/>
              </a:ext>
            </a:extLst>
          </p:cNvPr>
          <p:cNvSpPr/>
          <p:nvPr/>
        </p:nvSpPr>
        <p:spPr>
          <a:xfrm>
            <a:off x="7688006" y="1500676"/>
            <a:ext cx="3573351" cy="3856647"/>
          </a:xfrm>
          <a:custGeom>
            <a:avLst/>
            <a:gdLst/>
            <a:ahLst/>
            <a:cxnLst/>
            <a:rect l="l" t="t" r="r" b="b"/>
            <a:pathLst>
              <a:path w="7500636" h="8150482">
                <a:moveTo>
                  <a:pt x="0" y="0"/>
                </a:moveTo>
                <a:lnTo>
                  <a:pt x="7500636" y="0"/>
                </a:lnTo>
                <a:lnTo>
                  <a:pt x="7500636" y="8150482"/>
                </a:lnTo>
                <a:lnTo>
                  <a:pt x="0" y="8150482"/>
                </a:lnTo>
                <a:lnTo>
                  <a:pt x="0" y="0"/>
                </a:lnTo>
                <a:close/>
              </a:path>
            </a:pathLst>
          </a:custGeom>
          <a:blipFill>
            <a:blip r:embed="rId4" cstate="screen">
              <a:extLst>
                <a:ext uri="{28A0092B-C50C-407E-A947-70E740481C1C}">
                  <a14:useLocalDpi xmlns:a14="http://schemas.microsoft.com/office/drawing/2010/main" val="0"/>
                </a:ext>
              </a:extLst>
            </a:blip>
            <a:stretch>
              <a:fillRect/>
            </a:stretch>
          </a:blipFill>
          <a:ln>
            <a:noFill/>
          </a:ln>
          <a:effectLst>
            <a:outerShdw blurRad="50800" dist="38100" dir="2700000" algn="tl"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B4F1A69B-5143-CA2D-2942-9CA52C644655}"/>
              </a:ext>
            </a:extLst>
          </p:cNvPr>
          <p:cNvSpPr txBox="1"/>
          <p:nvPr/>
        </p:nvSpPr>
        <p:spPr>
          <a:xfrm>
            <a:off x="363138" y="4749314"/>
            <a:ext cx="6940696" cy="83099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bg1">
                    <a:lumMod val="85000"/>
                    <a:lumOff val="15000"/>
                  </a:schemeClr>
                </a:solidFill>
                <a:effectLst/>
                <a:uLnTx/>
                <a:uFillTx/>
                <a:ea typeface="+mn-ea"/>
                <a:cs typeface="+mn-cs"/>
              </a:rPr>
              <a:t>Schools or units that previously sent emails via the Foundation’s Marketo environment and want access to email concierge, </a:t>
            </a:r>
            <a:r>
              <a:rPr lang="en-US" sz="1600" dirty="0">
                <a:solidFill>
                  <a:schemeClr val="bg1">
                    <a:lumMod val="85000"/>
                    <a:lumOff val="15000"/>
                  </a:schemeClr>
                </a:solidFill>
              </a:rPr>
              <a:t>visit</a:t>
            </a:r>
            <a:r>
              <a:rPr kumimoji="0" lang="en-US" sz="1600" b="0" i="0" u="none" strike="noStrike" kern="1200" cap="none" spc="0" normalizeH="0" baseline="0" noProof="0" dirty="0">
                <a:ln>
                  <a:noFill/>
                </a:ln>
                <a:solidFill>
                  <a:schemeClr val="bg1">
                    <a:lumMod val="85000"/>
                    <a:lumOff val="15000"/>
                  </a:schemeClr>
                </a:solidFill>
                <a:effectLst/>
                <a:uLnTx/>
                <a:uFillTx/>
                <a:ea typeface="+mn-ea"/>
                <a:cs typeface="+mn-cs"/>
              </a:rPr>
              <a:t> </a:t>
            </a:r>
            <a:r>
              <a:rPr kumimoji="0" lang="en-US" sz="1600" b="0" i="0" u="none" strike="noStrike" kern="1200" cap="none" spc="0" normalizeH="0" baseline="0" noProof="0" dirty="0">
                <a:ln>
                  <a:noFill/>
                </a:ln>
                <a:solidFill>
                  <a:srgbClr val="002060"/>
                </a:solidFill>
                <a:effectLst/>
                <a:uLnTx/>
                <a:uFillTx/>
                <a:ea typeface="+mn-ea"/>
                <a:cs typeface="+mn-cs"/>
                <a:hlinkClick r:id="rId5">
                  <a:extLst>
                    <a:ext uri="{A12FA001-AC4F-418D-AE19-62706E023703}">
                      <ahyp:hlinkClr xmlns:ahyp="http://schemas.microsoft.com/office/drawing/2018/hyperlinkcolor" val="tx"/>
                    </a:ext>
                  </a:extLst>
                </a:hlinkClick>
              </a:rPr>
              <a:t>rutgersfoundation.org/communications-intake-form</a:t>
            </a:r>
            <a:r>
              <a:rPr lang="en-US" sz="1600" dirty="0">
                <a:solidFill>
                  <a:srgbClr val="002060"/>
                </a:solidFill>
              </a:rPr>
              <a:t> </a:t>
            </a:r>
            <a:r>
              <a:rPr kumimoji="0" lang="en-US" sz="1600" b="0" i="0" u="none" strike="noStrike" kern="1200" cap="none" spc="0" normalizeH="0" baseline="0" noProof="0" dirty="0">
                <a:ln>
                  <a:noFill/>
                </a:ln>
                <a:solidFill>
                  <a:schemeClr val="bg1">
                    <a:lumMod val="85000"/>
                    <a:lumOff val="15000"/>
                  </a:schemeClr>
                </a:solidFill>
                <a:effectLst/>
                <a:uLnTx/>
                <a:uFillTx/>
                <a:ea typeface="+mn-ea"/>
                <a:cs typeface="+mn-cs"/>
              </a:rPr>
              <a:t>to request access.</a:t>
            </a:r>
          </a:p>
        </p:txBody>
      </p:sp>
      <p:sp>
        <p:nvSpPr>
          <p:cNvPr id="9" name="Title 5">
            <a:extLst>
              <a:ext uri="{FF2B5EF4-FFF2-40B4-BE49-F238E27FC236}">
                <a16:creationId xmlns:a16="http://schemas.microsoft.com/office/drawing/2014/main" id="{9C041420-805A-23F0-C5DA-9DB1FF2AC30F}"/>
              </a:ext>
            </a:extLst>
          </p:cNvPr>
          <p:cNvSpPr>
            <a:spLocks noGrp="1"/>
          </p:cNvSpPr>
          <p:nvPr>
            <p:ph type="title"/>
          </p:nvPr>
        </p:nvSpPr>
        <p:spPr>
          <a:xfrm>
            <a:off x="350082" y="4088803"/>
            <a:ext cx="6953752" cy="660511"/>
          </a:xfrm>
        </p:spPr>
        <p:txBody>
          <a:bodyPr/>
          <a:lstStyle/>
          <a:p>
            <a:pPr algn="ctr"/>
            <a:r>
              <a:rPr lang="en-US" sz="2000" b="1" dirty="0">
                <a:solidFill>
                  <a:srgbClr val="8E0D18"/>
                </a:solidFill>
              </a:rPr>
              <a:t>Access to Marketing Cloud Email Concierge</a:t>
            </a: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39A0EFCD-1761-576A-03B0-6519F48DDD63}"/>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0" y="5991498"/>
            <a:ext cx="2206711" cy="441342"/>
          </a:xfrm>
          <a:prstGeom prst="rect">
            <a:avLst/>
          </a:prstGeom>
          <a:effectLst/>
        </p:spPr>
      </p:pic>
    </p:spTree>
    <p:extLst>
      <p:ext uri="{BB962C8B-B14F-4D97-AF65-F5344CB8AC3E}">
        <p14:creationId xmlns:p14="http://schemas.microsoft.com/office/powerpoint/2010/main" val="3564750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D8D8D8"/>
        </a:solidFill>
        <a:effectLst/>
      </p:bgPr>
    </p:bg>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078E0DA9-3273-8278-0510-6FD05E3BCD75}"/>
              </a:ext>
            </a:extLst>
          </p:cNvPr>
          <p:cNvSpPr>
            <a:spLocks noGrp="1"/>
          </p:cNvSpPr>
          <p:nvPr>
            <p:ph type="sldNum" sz="quarter" idx="12"/>
          </p:nvPr>
        </p:nvSpPr>
        <p:spPr>
          <a:xfrm>
            <a:off x="11110352" y="5828326"/>
            <a:ext cx="838199" cy="76768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8D65601-5AE2-46FC-B138-694DDD2B510D}" type="slidenum">
              <a:rPr kumimoji="0" lang="en-US" sz="2800" b="0" i="0" u="none" strike="noStrike" kern="1200" cap="none" spc="0" normalizeH="0" baseline="0" noProof="0" smtClean="0">
                <a:ln>
                  <a:noFill/>
                </a:ln>
                <a:solidFill>
                  <a:srgbClr val="8E0D18"/>
                </a:solidFill>
                <a:effectLst/>
                <a:uLnTx/>
                <a:uFillTx/>
                <a:latin typeface="ITC Giovanni Std Book"/>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19</a:t>
            </a:fld>
            <a:endParaRPr kumimoji="0" lang="en-US" sz="2800" b="0" i="0" u="none" strike="noStrike" kern="1200" cap="none" spc="0" normalizeH="0" baseline="0" noProof="0" dirty="0">
              <a:ln>
                <a:noFill/>
              </a:ln>
              <a:solidFill>
                <a:srgbClr val="8E0D18"/>
              </a:solidFill>
              <a:effectLst/>
              <a:uLnTx/>
              <a:uFillTx/>
              <a:latin typeface="ITC Giovanni Std Book"/>
              <a:ea typeface="+mn-ea"/>
              <a:cs typeface="+mn-cs"/>
            </a:endParaRPr>
          </a:p>
        </p:txBody>
      </p:sp>
      <p:graphicFrame>
        <p:nvGraphicFramePr>
          <p:cNvPr id="11" name="Table 10">
            <a:extLst>
              <a:ext uri="{FF2B5EF4-FFF2-40B4-BE49-F238E27FC236}">
                <a16:creationId xmlns:a16="http://schemas.microsoft.com/office/drawing/2014/main" id="{E6CBCDF6-1F52-503D-A2D1-769D9AFEA2F2}"/>
              </a:ext>
            </a:extLst>
          </p:cNvPr>
          <p:cNvGraphicFramePr>
            <a:graphicFrameLocks noGrp="1"/>
          </p:cNvGraphicFramePr>
          <p:nvPr>
            <p:extLst>
              <p:ext uri="{D42A27DB-BD31-4B8C-83A1-F6EECF244321}">
                <p14:modId xmlns:p14="http://schemas.microsoft.com/office/powerpoint/2010/main" val="3117666794"/>
              </p:ext>
            </p:extLst>
          </p:nvPr>
        </p:nvGraphicFramePr>
        <p:xfrm>
          <a:off x="525502" y="2380860"/>
          <a:ext cx="11140995" cy="3136959"/>
        </p:xfrm>
        <a:graphic>
          <a:graphicData uri="http://schemas.openxmlformats.org/drawingml/2006/table">
            <a:tbl>
              <a:tblPr firstRow="1" bandRow="1">
                <a:tableStyleId>{5C22544A-7EE6-4342-B048-85BDC9FD1C3A}</a:tableStyleId>
              </a:tblPr>
              <a:tblGrid>
                <a:gridCol w="3968677">
                  <a:extLst>
                    <a:ext uri="{9D8B030D-6E8A-4147-A177-3AD203B41FA5}">
                      <a16:colId xmlns:a16="http://schemas.microsoft.com/office/drawing/2014/main" val="1694292770"/>
                    </a:ext>
                  </a:extLst>
                </a:gridCol>
                <a:gridCol w="3458653">
                  <a:extLst>
                    <a:ext uri="{9D8B030D-6E8A-4147-A177-3AD203B41FA5}">
                      <a16:colId xmlns:a16="http://schemas.microsoft.com/office/drawing/2014/main" val="1688356524"/>
                    </a:ext>
                  </a:extLst>
                </a:gridCol>
                <a:gridCol w="3713665">
                  <a:extLst>
                    <a:ext uri="{9D8B030D-6E8A-4147-A177-3AD203B41FA5}">
                      <a16:colId xmlns:a16="http://schemas.microsoft.com/office/drawing/2014/main" val="2735182361"/>
                    </a:ext>
                  </a:extLst>
                </a:gridCol>
              </a:tblGrid>
              <a:tr h="255515">
                <a:tc>
                  <a:txBody>
                    <a:bodyPr/>
                    <a:lstStyle/>
                    <a:p>
                      <a:r>
                        <a:rPr lang="en-US" dirty="0"/>
                        <a:t>Accomplishments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E0D18"/>
                    </a:solidFill>
                  </a:tcPr>
                </a:tc>
                <a:tc>
                  <a:txBody>
                    <a:bodyPr/>
                    <a:lstStyle/>
                    <a:p>
                      <a:r>
                        <a:rPr lang="en-US" dirty="0"/>
                        <a:t>Current Status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E0D18"/>
                    </a:solidFill>
                  </a:tcPr>
                </a:tc>
                <a:tc>
                  <a:txBody>
                    <a:bodyPr/>
                    <a:lstStyle/>
                    <a:p>
                      <a:r>
                        <a:rPr lang="en-US" dirty="0"/>
                        <a:t>Next Steps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E0D18"/>
                    </a:solidFill>
                  </a:tcPr>
                </a:tc>
                <a:extLst>
                  <a:ext uri="{0D108BD9-81ED-4DB2-BD59-A6C34878D82A}">
                    <a16:rowId xmlns:a16="http://schemas.microsoft.com/office/drawing/2014/main" val="4269146740"/>
                  </a:ext>
                </a:extLst>
              </a:tr>
              <a:tr h="2771199">
                <a:tc>
                  <a:txBody>
                    <a:bodyPr/>
                    <a:lstStyle/>
                    <a:p>
                      <a:pPr marL="171450" indent="-171450">
                        <a:spcAft>
                          <a:spcPts val="600"/>
                        </a:spcAft>
                        <a:buClr>
                          <a:srgbClr val="8E0D18"/>
                        </a:buClr>
                        <a:buFont typeface="Arial" panose="020B0604020202020204" pitchFamily="34" charset="0"/>
                        <a:buChar char="•"/>
                      </a:pPr>
                      <a:r>
                        <a:rPr lang="en-US" sz="1600" dirty="0"/>
                        <a:t>Phase 1 of Commerce Cloud was the replacement of primary giving site and launched mid-September 2023</a:t>
                      </a:r>
                    </a:p>
                    <a:p>
                      <a:pPr marL="171450" indent="-171450">
                        <a:spcAft>
                          <a:spcPts val="600"/>
                        </a:spcAft>
                        <a:buClr>
                          <a:srgbClr val="8E0D18"/>
                        </a:buClr>
                        <a:buFont typeface="Arial" panose="020B0604020202020204" pitchFamily="34" charset="0"/>
                        <a:buChar char="•"/>
                      </a:pPr>
                      <a:r>
                        <a:rPr lang="en-US" sz="1600" b="1" dirty="0">
                          <a:solidFill>
                            <a:schemeClr val="bg1"/>
                          </a:solidFill>
                        </a:rPr>
                        <a:t>Rutgers is the third college/university in the nation to move to Commerce Cloud for online giving</a:t>
                      </a:r>
                      <a:endParaRPr lang="en-US" sz="1600" dirty="0">
                        <a:solidFill>
                          <a:schemeClr val="bg1"/>
                        </a:solidFill>
                      </a:endParaRPr>
                    </a:p>
                    <a:p>
                      <a:pPr marL="171450" indent="-171450">
                        <a:spcAft>
                          <a:spcPts val="600"/>
                        </a:spcAft>
                        <a:buClr>
                          <a:srgbClr val="8E0D18"/>
                        </a:buClr>
                        <a:buFont typeface="Arial" panose="020B0604020202020204" pitchFamily="34" charset="0"/>
                        <a:buChar char="•"/>
                      </a:pPr>
                      <a:r>
                        <a:rPr lang="en-US" sz="1600" dirty="0"/>
                        <a:t>New Rutgers Foundation website launched September 2023</a:t>
                      </a:r>
                    </a:p>
                    <a:p>
                      <a:pPr marL="171450" indent="-171450">
                        <a:spcAft>
                          <a:spcPts val="600"/>
                        </a:spcAft>
                        <a:buClr>
                          <a:srgbClr val="8E0D18"/>
                        </a:buClr>
                        <a:buFont typeface="Arial" panose="020B0604020202020204" pitchFamily="34" charset="0"/>
                        <a:buChar char="•"/>
                      </a:pPr>
                      <a:r>
                        <a:rPr lang="en-US" sz="1600" dirty="0"/>
                        <a:t>Re-brand Foundation to rutgersfoundation.org</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8D8D8"/>
                    </a:solidFill>
                  </a:tcPr>
                </a:tc>
                <a:tc>
                  <a:txBody>
                    <a:bodyPr/>
                    <a:lstStyle/>
                    <a:p>
                      <a:pPr marL="171450" indent="-171450">
                        <a:spcAft>
                          <a:spcPts val="600"/>
                        </a:spcAft>
                        <a:buClr>
                          <a:srgbClr val="8E0D18"/>
                        </a:buClr>
                        <a:buFont typeface="Arial" panose="020B0604020202020204" pitchFamily="34" charset="0"/>
                        <a:buChar char="•"/>
                      </a:pPr>
                      <a:r>
                        <a:rPr lang="en-US" sz="1600" dirty="0"/>
                        <a:t>Phase 2 begins shortly and includes enhancements to the site and replacement of other giving sites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8D8D8"/>
                    </a:solidFill>
                  </a:tcPr>
                </a:tc>
                <a:tc>
                  <a:txBody>
                    <a:bodyPr/>
                    <a:lstStyle/>
                    <a:p>
                      <a:pPr marL="171450" indent="-171450">
                        <a:spcAft>
                          <a:spcPts val="600"/>
                        </a:spcAft>
                        <a:buClr>
                          <a:srgbClr val="8E0D18"/>
                        </a:buClr>
                        <a:buFont typeface="Arial" panose="020B0604020202020204" pitchFamily="34" charset="0"/>
                        <a:buChar char="•"/>
                      </a:pPr>
                      <a:r>
                        <a:rPr lang="en-US" sz="1600" dirty="0"/>
                        <a:t>Complete Phase 2 with implementation partners and prepare to assume full responsibility for maintenance and further development of the site in-house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8D8D8"/>
                    </a:solidFill>
                  </a:tcPr>
                </a:tc>
                <a:extLst>
                  <a:ext uri="{0D108BD9-81ED-4DB2-BD59-A6C34878D82A}">
                    <a16:rowId xmlns:a16="http://schemas.microsoft.com/office/drawing/2014/main" val="1423845798"/>
                  </a:ext>
                </a:extLst>
              </a:tr>
            </a:tbl>
          </a:graphicData>
        </a:graphic>
      </p:graphicFrame>
      <p:graphicFrame>
        <p:nvGraphicFramePr>
          <p:cNvPr id="12" name="Table 11">
            <a:extLst>
              <a:ext uri="{FF2B5EF4-FFF2-40B4-BE49-F238E27FC236}">
                <a16:creationId xmlns:a16="http://schemas.microsoft.com/office/drawing/2014/main" id="{430F7B78-4F60-7C04-A138-E4D912DE2CEA}"/>
              </a:ext>
            </a:extLst>
          </p:cNvPr>
          <p:cNvGraphicFramePr>
            <a:graphicFrameLocks noGrp="1"/>
          </p:cNvGraphicFramePr>
          <p:nvPr>
            <p:extLst>
              <p:ext uri="{D42A27DB-BD31-4B8C-83A1-F6EECF244321}">
                <p14:modId xmlns:p14="http://schemas.microsoft.com/office/powerpoint/2010/main" val="831117830"/>
              </p:ext>
            </p:extLst>
          </p:nvPr>
        </p:nvGraphicFramePr>
        <p:xfrm>
          <a:off x="525503" y="1639180"/>
          <a:ext cx="11140994" cy="741680"/>
        </p:xfrm>
        <a:graphic>
          <a:graphicData uri="http://schemas.openxmlformats.org/drawingml/2006/table">
            <a:tbl>
              <a:tblPr firstRow="1" bandRow="1">
                <a:tableStyleId>{5C22544A-7EE6-4342-B048-85BDC9FD1C3A}</a:tableStyleId>
              </a:tblPr>
              <a:tblGrid>
                <a:gridCol w="11140994">
                  <a:extLst>
                    <a:ext uri="{9D8B030D-6E8A-4147-A177-3AD203B41FA5}">
                      <a16:colId xmlns:a16="http://schemas.microsoft.com/office/drawing/2014/main" val="1067413907"/>
                    </a:ext>
                  </a:extLst>
                </a:gridCol>
              </a:tblGrid>
              <a:tr h="370840">
                <a:tc>
                  <a:txBody>
                    <a:bodyPr/>
                    <a:lstStyle/>
                    <a:p>
                      <a:r>
                        <a:rPr lang="en-US" dirty="0"/>
                        <a:t>Foundation and Alumni Relations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E0D18"/>
                    </a:solidFill>
                  </a:tcPr>
                </a:tc>
                <a:extLst>
                  <a:ext uri="{0D108BD9-81ED-4DB2-BD59-A6C34878D82A}">
                    <a16:rowId xmlns:a16="http://schemas.microsoft.com/office/drawing/2014/main" val="1452340093"/>
                  </a:ext>
                </a:extLst>
              </a:tr>
              <a:tr h="370840">
                <a:tc>
                  <a:txBody>
                    <a:bodyPr/>
                    <a:lstStyle/>
                    <a:p>
                      <a:r>
                        <a:rPr lang="en-US" dirty="0">
                          <a:solidFill>
                            <a:schemeClr val="bg1">
                              <a:lumMod val="85000"/>
                              <a:lumOff val="15000"/>
                            </a:schemeClr>
                          </a:solidFill>
                        </a:rPr>
                        <a:t>Commerce Cloud – </a:t>
                      </a:r>
                      <a:r>
                        <a:rPr lang="en-US" b="1" dirty="0" err="1">
                          <a:solidFill>
                            <a:srgbClr val="002060"/>
                          </a:solidFill>
                          <a:hlinkClick r:id="rId3">
                            <a:extLst>
                              <a:ext uri="{A12FA001-AC4F-418D-AE19-62706E023703}">
                                <ahyp:hlinkClr xmlns:ahyp="http://schemas.microsoft.com/office/drawing/2018/hyperlinkcolor" val="tx"/>
                              </a:ext>
                            </a:extLst>
                          </a:hlinkClick>
                        </a:rPr>
                        <a:t>Give.RutgersFoundation.Org</a:t>
                      </a:r>
                      <a:endParaRPr lang="en-US" b="1" dirty="0">
                        <a:solidFill>
                          <a:srgbClr val="002060"/>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8D8D8"/>
                    </a:solidFill>
                  </a:tcPr>
                </a:tc>
                <a:extLst>
                  <a:ext uri="{0D108BD9-81ED-4DB2-BD59-A6C34878D82A}">
                    <a16:rowId xmlns:a16="http://schemas.microsoft.com/office/drawing/2014/main" val="340151819"/>
                  </a:ext>
                </a:extLst>
              </a:tr>
            </a:tbl>
          </a:graphicData>
        </a:graphic>
      </p:graphicFrame>
      <p:pic>
        <p:nvPicPr>
          <p:cNvPr id="2" name="Picture 1" descr="A black background with a black square&#10;&#10;Description automatically generated with medium confidence">
            <a:extLst>
              <a:ext uri="{FF2B5EF4-FFF2-40B4-BE49-F238E27FC236}">
                <a16:creationId xmlns:a16="http://schemas.microsoft.com/office/drawing/2014/main" id="{584261B3-DE81-2369-DB23-9F8BE70E2F0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0" y="5991498"/>
            <a:ext cx="2206711" cy="441342"/>
          </a:xfrm>
          <a:prstGeom prst="rect">
            <a:avLst/>
          </a:prstGeom>
          <a:effectLst/>
        </p:spPr>
      </p:pic>
      <p:sp>
        <p:nvSpPr>
          <p:cNvPr id="3" name="Text Placeholder 28">
            <a:extLst>
              <a:ext uri="{FF2B5EF4-FFF2-40B4-BE49-F238E27FC236}">
                <a16:creationId xmlns:a16="http://schemas.microsoft.com/office/drawing/2014/main" id="{88BC1BFE-E2A4-3275-B951-347D3580FD0F}"/>
              </a:ext>
            </a:extLst>
          </p:cNvPr>
          <p:cNvSpPr txBox="1">
            <a:spLocks/>
          </p:cNvSpPr>
          <p:nvPr/>
        </p:nvSpPr>
        <p:spPr>
          <a:xfrm>
            <a:off x="223681" y="641172"/>
            <a:ext cx="6634319" cy="557977"/>
          </a:xfrm>
          <a:prstGeom prst="rect">
            <a:avLst/>
          </a:prstGeom>
          <a:solidFill>
            <a:schemeClr val="tx1"/>
          </a:solidFill>
          <a:ln>
            <a:noFill/>
            <a:prstDash/>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r" defTabSz="457200" rtl="0" eaLnBrk="1" latinLnBrk="0" hangingPunct="1">
              <a:spcBef>
                <a:spcPct val="0"/>
              </a:spcBef>
              <a:buNone/>
              <a:defRPr lang="en-US" sz="2400" b="0" i="0" kern="1200" spc="100" baseline="0">
                <a:solidFill>
                  <a:schemeClr val="accent1"/>
                </a:solidFill>
                <a:latin typeface="+mj-lt"/>
                <a:ea typeface="+mn-ea"/>
                <a:cs typeface="+mn-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b="1" dirty="0">
                <a:solidFill>
                  <a:srgbClr val="8E0D18"/>
                </a:solidFill>
              </a:rPr>
              <a:t>Rutgers Foundation/Scarlet Journey</a:t>
            </a:r>
          </a:p>
        </p:txBody>
      </p:sp>
    </p:spTree>
    <p:extLst>
      <p:ext uri="{BB962C8B-B14F-4D97-AF65-F5344CB8AC3E}">
        <p14:creationId xmlns:p14="http://schemas.microsoft.com/office/powerpoint/2010/main" val="3912614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D8D8D8"/>
        </a:solidFill>
        <a:effectLst/>
      </p:bgPr>
    </p:bg>
    <p:spTree>
      <p:nvGrpSpPr>
        <p:cNvPr id="1" name=""/>
        <p:cNvGrpSpPr/>
        <p:nvPr/>
      </p:nvGrpSpPr>
      <p:grpSpPr>
        <a:xfrm>
          <a:off x="0" y="0"/>
          <a:ext cx="0" cy="0"/>
          <a:chOff x="0" y="0"/>
          <a:chExt cx="0" cy="0"/>
        </a:xfrm>
      </p:grpSpPr>
      <p:sp>
        <p:nvSpPr>
          <p:cNvPr id="8" name="Slide Number Placeholder 2">
            <a:extLst>
              <a:ext uri="{FF2B5EF4-FFF2-40B4-BE49-F238E27FC236}">
                <a16:creationId xmlns:a16="http://schemas.microsoft.com/office/drawing/2014/main" id="{AEA6F67B-0766-6C0C-B92B-AC84DB23E319}"/>
              </a:ext>
            </a:extLst>
          </p:cNvPr>
          <p:cNvSpPr>
            <a:spLocks noGrp="1"/>
          </p:cNvSpPr>
          <p:nvPr>
            <p:ph type="sldNum" sz="quarter" idx="12"/>
          </p:nvPr>
        </p:nvSpPr>
        <p:spPr>
          <a:xfrm>
            <a:off x="11110352" y="5828326"/>
            <a:ext cx="838199" cy="767687"/>
          </a:xfrm>
        </p:spPr>
        <p:txBody>
          <a:bodyPr/>
          <a:lstStyle/>
          <a:p>
            <a:fld id="{18D65601-5AE2-46FC-B138-694DDD2B510D}" type="slidenum">
              <a:rPr lang="en-US" smtClean="0">
                <a:solidFill>
                  <a:srgbClr val="8E0D18"/>
                </a:solidFill>
              </a:rPr>
              <a:t>2</a:t>
            </a:fld>
            <a:endParaRPr lang="en-US" dirty="0">
              <a:solidFill>
                <a:srgbClr val="8E0D18"/>
              </a:solidFill>
            </a:endParaRPr>
          </a:p>
        </p:txBody>
      </p:sp>
      <p:grpSp>
        <p:nvGrpSpPr>
          <p:cNvPr id="31" name="Group 30">
            <a:extLst>
              <a:ext uri="{FF2B5EF4-FFF2-40B4-BE49-F238E27FC236}">
                <a16:creationId xmlns:a16="http://schemas.microsoft.com/office/drawing/2014/main" id="{314E0352-56B0-20DB-E12A-DF909BF7D9E2}"/>
              </a:ext>
            </a:extLst>
          </p:cNvPr>
          <p:cNvGrpSpPr/>
          <p:nvPr/>
        </p:nvGrpSpPr>
        <p:grpSpPr>
          <a:xfrm>
            <a:off x="1753574" y="1630286"/>
            <a:ext cx="3566160" cy="2011680"/>
            <a:chOff x="1452385" y="1715971"/>
            <a:chExt cx="3513083" cy="1959492"/>
          </a:xfrm>
        </p:grpSpPr>
        <p:sp>
          <p:nvSpPr>
            <p:cNvPr id="15" name="Content Placeholder 17">
              <a:extLst>
                <a:ext uri="{FF2B5EF4-FFF2-40B4-BE49-F238E27FC236}">
                  <a16:creationId xmlns:a16="http://schemas.microsoft.com/office/drawing/2014/main" id="{B64D28F4-EA5C-5863-EFEE-F78517B663F0}"/>
                </a:ext>
              </a:extLst>
            </p:cNvPr>
            <p:cNvSpPr txBox="1">
              <a:spLocks/>
            </p:cNvSpPr>
            <p:nvPr/>
          </p:nvSpPr>
          <p:spPr>
            <a:xfrm>
              <a:off x="1452385" y="2409551"/>
              <a:ext cx="3513083" cy="1265912"/>
            </a:xfrm>
            <a:prstGeom prst="rect">
              <a:avLst/>
            </a:prstGeom>
          </p:spPr>
          <p:txBody>
            <a:bodyPr vert="horz" lIns="91440" tIns="45720" rIns="91440" bIns="45720" rtlCol="0" anchor="ctr">
              <a:normAutofit/>
            </a:bodyPr>
            <a:lstStyle>
              <a:lvl1pPr marL="0" indent="0" algn="ctr" defTabSz="457200" rtl="0" eaLnBrk="1" latinLnBrk="0" hangingPunct="1">
                <a:lnSpc>
                  <a:spcPct val="150000"/>
                </a:lnSpc>
                <a:spcBef>
                  <a:spcPts val="0"/>
                </a:spcBef>
                <a:spcAft>
                  <a:spcPts val="0"/>
                </a:spcAft>
                <a:buClr>
                  <a:schemeClr val="bg2">
                    <a:lumMod val="40000"/>
                    <a:lumOff val="60000"/>
                  </a:schemeClr>
                </a:buClr>
                <a:buSzPct val="80000"/>
                <a:buFont typeface="Wingdings 3" charset="2"/>
                <a:buNone/>
                <a:defRPr sz="1400" b="0" i="0" kern="1200" spc="100" baseline="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sz="1800" b="1" dirty="0">
                  <a:solidFill>
                    <a:schemeClr val="bg1">
                      <a:lumMod val="85000"/>
                      <a:lumOff val="15000"/>
                    </a:schemeClr>
                  </a:solidFill>
                  <a:latin typeface="+mn-lt"/>
                </a:rPr>
                <a:t>We are recording. Attendees have been placed on mute.</a:t>
              </a:r>
            </a:p>
          </p:txBody>
        </p:sp>
        <p:sp>
          <p:nvSpPr>
            <p:cNvPr id="18" name="object 8">
              <a:extLst>
                <a:ext uri="{FF2B5EF4-FFF2-40B4-BE49-F238E27FC236}">
                  <a16:creationId xmlns:a16="http://schemas.microsoft.com/office/drawing/2014/main" id="{CF4DF057-956C-B561-3FC8-BB1105C38041}"/>
                </a:ext>
              </a:extLst>
            </p:cNvPr>
            <p:cNvSpPr/>
            <p:nvPr/>
          </p:nvSpPr>
          <p:spPr>
            <a:xfrm>
              <a:off x="2915932" y="1715971"/>
              <a:ext cx="585986" cy="666612"/>
            </a:xfrm>
            <a:prstGeom prst="rect">
              <a:avLst/>
            </a:prstGeom>
            <a:blipFill>
              <a:blip r:embed="rId3" cstate="screen">
                <a:duotone>
                  <a:prstClr val="black"/>
                  <a:schemeClr val="accent1">
                    <a:tint val="45000"/>
                    <a:satMod val="400000"/>
                  </a:schemeClr>
                </a:duotone>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grpSp>
      <p:grpSp>
        <p:nvGrpSpPr>
          <p:cNvPr id="32" name="Group 31">
            <a:extLst>
              <a:ext uri="{FF2B5EF4-FFF2-40B4-BE49-F238E27FC236}">
                <a16:creationId xmlns:a16="http://schemas.microsoft.com/office/drawing/2014/main" id="{67C1C1CB-5A30-B0C4-BDBB-D6FE17ACB753}"/>
              </a:ext>
            </a:extLst>
          </p:cNvPr>
          <p:cNvGrpSpPr/>
          <p:nvPr/>
        </p:nvGrpSpPr>
        <p:grpSpPr>
          <a:xfrm>
            <a:off x="6872267" y="1630286"/>
            <a:ext cx="3566160" cy="2011680"/>
            <a:chOff x="1395619" y="3950905"/>
            <a:chExt cx="3626609" cy="1959492"/>
          </a:xfrm>
        </p:grpSpPr>
        <p:sp>
          <p:nvSpPr>
            <p:cNvPr id="17" name="Content Placeholder 58">
              <a:extLst>
                <a:ext uri="{FF2B5EF4-FFF2-40B4-BE49-F238E27FC236}">
                  <a16:creationId xmlns:a16="http://schemas.microsoft.com/office/drawing/2014/main" id="{D2A43B4E-D2AA-3D29-A935-180E1335F2C3}"/>
                </a:ext>
              </a:extLst>
            </p:cNvPr>
            <p:cNvSpPr txBox="1">
              <a:spLocks/>
            </p:cNvSpPr>
            <p:nvPr/>
          </p:nvSpPr>
          <p:spPr>
            <a:xfrm>
              <a:off x="1395619" y="4724558"/>
              <a:ext cx="3626609" cy="1185839"/>
            </a:xfrm>
            <a:prstGeom prst="rect">
              <a:avLst/>
            </a:prstGeom>
          </p:spPr>
          <p:txBody>
            <a:bodyPr vert="horz" lIns="91440" tIns="45720" rIns="91440" bIns="45720" rtlCol="0" anchor="ctr">
              <a:normAutofit/>
            </a:bodyPr>
            <a:lstStyle>
              <a:lvl1pPr marL="0" indent="0" algn="ctr" defTabSz="457200" rtl="0" eaLnBrk="1" latinLnBrk="0" hangingPunct="1">
                <a:lnSpc>
                  <a:spcPct val="150000"/>
                </a:lnSpc>
                <a:spcBef>
                  <a:spcPts val="0"/>
                </a:spcBef>
                <a:spcAft>
                  <a:spcPts val="0"/>
                </a:spcAft>
                <a:buClr>
                  <a:schemeClr val="bg2">
                    <a:lumMod val="40000"/>
                    <a:lumOff val="60000"/>
                  </a:schemeClr>
                </a:buClr>
                <a:buSzPct val="80000"/>
                <a:buFont typeface="Wingdings 3" charset="2"/>
                <a:buNone/>
                <a:defRPr sz="1400" b="0" i="0" kern="1200" spc="100" baseline="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sz="1800" b="1" dirty="0">
                  <a:solidFill>
                    <a:schemeClr val="bg1">
                      <a:lumMod val="85000"/>
                      <a:lumOff val="15000"/>
                    </a:schemeClr>
                  </a:solidFill>
                  <a:latin typeface="+mn-lt"/>
                </a:rPr>
                <a:t>We will address questions throughout the meeting.</a:t>
              </a:r>
            </a:p>
          </p:txBody>
        </p:sp>
        <p:sp>
          <p:nvSpPr>
            <p:cNvPr id="19" name="object 10">
              <a:extLst>
                <a:ext uri="{FF2B5EF4-FFF2-40B4-BE49-F238E27FC236}">
                  <a16:creationId xmlns:a16="http://schemas.microsoft.com/office/drawing/2014/main" id="{3207D234-9248-AB4B-EBB1-AE8A4C6A4AD0}"/>
                </a:ext>
              </a:extLst>
            </p:cNvPr>
            <p:cNvSpPr/>
            <p:nvPr/>
          </p:nvSpPr>
          <p:spPr>
            <a:xfrm>
              <a:off x="2915933" y="3950905"/>
              <a:ext cx="585986" cy="920219"/>
            </a:xfrm>
            <a:prstGeom prst="rect">
              <a:avLst/>
            </a:prstGeom>
            <a:blipFill>
              <a:blip r:embed="rId4" cstate="screen">
                <a:duotone>
                  <a:schemeClr val="accent1">
                    <a:shade val="45000"/>
                    <a:satMod val="135000"/>
                  </a:schemeClr>
                  <a:prstClr val="white"/>
                </a:duotone>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grpSp>
      <p:grpSp>
        <p:nvGrpSpPr>
          <p:cNvPr id="29" name="Group 28">
            <a:extLst>
              <a:ext uri="{FF2B5EF4-FFF2-40B4-BE49-F238E27FC236}">
                <a16:creationId xmlns:a16="http://schemas.microsoft.com/office/drawing/2014/main" id="{12D46067-787E-E2FC-9A09-E6B6817200DD}"/>
              </a:ext>
            </a:extLst>
          </p:cNvPr>
          <p:cNvGrpSpPr/>
          <p:nvPr/>
        </p:nvGrpSpPr>
        <p:grpSpPr>
          <a:xfrm>
            <a:off x="1260770" y="4152102"/>
            <a:ext cx="4323605" cy="2116796"/>
            <a:chOff x="6218510" y="1718280"/>
            <a:chExt cx="5055833" cy="1964741"/>
          </a:xfrm>
        </p:grpSpPr>
        <p:sp>
          <p:nvSpPr>
            <p:cNvPr id="21" name="Content Placeholder 17">
              <a:extLst>
                <a:ext uri="{FF2B5EF4-FFF2-40B4-BE49-F238E27FC236}">
                  <a16:creationId xmlns:a16="http://schemas.microsoft.com/office/drawing/2014/main" id="{6FA2FA9A-E243-1507-735E-6F8E2EB0CAA8}"/>
                </a:ext>
              </a:extLst>
            </p:cNvPr>
            <p:cNvSpPr txBox="1">
              <a:spLocks/>
            </p:cNvSpPr>
            <p:nvPr/>
          </p:nvSpPr>
          <p:spPr>
            <a:xfrm>
              <a:off x="6218510" y="2371440"/>
              <a:ext cx="5055833" cy="1311581"/>
            </a:xfrm>
            <a:prstGeom prst="rect">
              <a:avLst/>
            </a:prstGeom>
          </p:spPr>
          <p:txBody>
            <a:bodyPr vert="horz" lIns="91440" tIns="45720" rIns="91440" bIns="45720" rtlCol="0" anchor="ctr">
              <a:normAutofit/>
            </a:bodyPr>
            <a:lstStyle>
              <a:lvl1pPr marL="0" indent="0" algn="ctr" defTabSz="457200" rtl="0" eaLnBrk="1" latinLnBrk="0" hangingPunct="1">
                <a:lnSpc>
                  <a:spcPct val="150000"/>
                </a:lnSpc>
                <a:spcBef>
                  <a:spcPts val="0"/>
                </a:spcBef>
                <a:spcAft>
                  <a:spcPts val="0"/>
                </a:spcAft>
                <a:buClr>
                  <a:schemeClr val="bg2">
                    <a:lumMod val="40000"/>
                    <a:lumOff val="60000"/>
                  </a:schemeClr>
                </a:buClr>
                <a:buSzPct val="80000"/>
                <a:buFont typeface="Wingdings 3" charset="2"/>
                <a:buNone/>
                <a:defRPr sz="1400" b="0" i="0" kern="1200" spc="100" baseline="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sz="1800" b="1" dirty="0">
                  <a:solidFill>
                    <a:schemeClr val="bg1">
                      <a:lumMod val="85000"/>
                      <a:lumOff val="15000"/>
                    </a:schemeClr>
                  </a:solidFill>
                  <a:latin typeface="+mn-lt"/>
                </a:rPr>
                <a:t>Submit questions for the presenters through the Q&amp;A function.</a:t>
              </a:r>
            </a:p>
          </p:txBody>
        </p:sp>
        <p:sp>
          <p:nvSpPr>
            <p:cNvPr id="22" name="object 9">
              <a:extLst>
                <a:ext uri="{FF2B5EF4-FFF2-40B4-BE49-F238E27FC236}">
                  <a16:creationId xmlns:a16="http://schemas.microsoft.com/office/drawing/2014/main" id="{20B91DCF-76B3-F84C-D6F3-5799C708ED58}"/>
                </a:ext>
              </a:extLst>
            </p:cNvPr>
            <p:cNvSpPr/>
            <p:nvPr/>
          </p:nvSpPr>
          <p:spPr>
            <a:xfrm>
              <a:off x="8131520" y="1718280"/>
              <a:ext cx="1229814" cy="737204"/>
            </a:xfrm>
            <a:prstGeom prst="rect">
              <a:avLst/>
            </a:prstGeom>
            <a:blipFill>
              <a:blip r:embed="rId5" cstate="screen">
                <a:duotone>
                  <a:schemeClr val="accent1">
                    <a:shade val="45000"/>
                    <a:satMod val="135000"/>
                  </a:schemeClr>
                  <a:prstClr val="white"/>
                </a:duotone>
                <a:extLst>
                  <a:ext uri="{28A0092B-C50C-407E-A947-70E740481C1C}">
                    <a14:useLocalDpi xmlns:a14="http://schemas.microsoft.com/office/drawing/2010/main" val="0"/>
                  </a:ext>
                </a:extLst>
              </a:blip>
              <a:stretch>
                <a:fillRect/>
              </a:stretch>
            </a:blipFill>
            <a:effectLst/>
          </p:spPr>
          <p:txBody>
            <a:bodyPr wrap="square" lIns="0" tIns="0" rIns="0" bIns="0" rtlCol="0"/>
            <a:lstStyle/>
            <a:p>
              <a:endParaRPr/>
            </a:p>
          </p:txBody>
        </p:sp>
      </p:grpSp>
      <p:pic>
        <p:nvPicPr>
          <p:cNvPr id="5" name="Picture 4">
            <a:extLst>
              <a:ext uri="{FF2B5EF4-FFF2-40B4-BE49-F238E27FC236}">
                <a16:creationId xmlns:a16="http://schemas.microsoft.com/office/drawing/2014/main" id="{DC63341C-E321-11D4-053B-7473F1755CC1}"/>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l="22950"/>
          <a:stretch/>
        </p:blipFill>
        <p:spPr>
          <a:xfrm>
            <a:off x="243449" y="5937839"/>
            <a:ext cx="1251749" cy="557977"/>
          </a:xfrm>
          <a:prstGeom prst="rect">
            <a:avLst/>
          </a:prstGeom>
        </p:spPr>
      </p:pic>
      <p:grpSp>
        <p:nvGrpSpPr>
          <p:cNvPr id="3" name="Group 2">
            <a:extLst>
              <a:ext uri="{FF2B5EF4-FFF2-40B4-BE49-F238E27FC236}">
                <a16:creationId xmlns:a16="http://schemas.microsoft.com/office/drawing/2014/main" id="{823859A9-D328-FF22-6A0D-C84DD5725F67}"/>
              </a:ext>
            </a:extLst>
          </p:cNvPr>
          <p:cNvGrpSpPr/>
          <p:nvPr/>
        </p:nvGrpSpPr>
        <p:grpSpPr>
          <a:xfrm>
            <a:off x="6781389" y="3899219"/>
            <a:ext cx="3747916" cy="2312950"/>
            <a:chOff x="1662694" y="3842489"/>
            <a:chExt cx="3747916" cy="2312950"/>
          </a:xfrm>
        </p:grpSpPr>
        <p:pic>
          <p:nvPicPr>
            <p:cNvPr id="7" name="Graphic 6" descr="Document with solid fill">
              <a:extLst>
                <a:ext uri="{FF2B5EF4-FFF2-40B4-BE49-F238E27FC236}">
                  <a16:creationId xmlns:a16="http://schemas.microsoft.com/office/drawing/2014/main" id="{7B0F7914-DF9F-5310-A9AF-8ECA9B3CEA2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02107" y="3842489"/>
              <a:ext cx="1069090" cy="1069090"/>
            </a:xfrm>
            <a:prstGeom prst="rect">
              <a:avLst/>
            </a:prstGeom>
          </p:spPr>
        </p:pic>
        <p:sp>
          <p:nvSpPr>
            <p:cNvPr id="10" name="Content Placeholder 17">
              <a:extLst>
                <a:ext uri="{FF2B5EF4-FFF2-40B4-BE49-F238E27FC236}">
                  <a16:creationId xmlns:a16="http://schemas.microsoft.com/office/drawing/2014/main" id="{928B12EC-575D-45F3-AC15-6E5CFBD88BD5}"/>
                </a:ext>
              </a:extLst>
            </p:cNvPr>
            <p:cNvSpPr txBox="1">
              <a:spLocks/>
            </p:cNvSpPr>
            <p:nvPr/>
          </p:nvSpPr>
          <p:spPr>
            <a:xfrm>
              <a:off x="1662694" y="4855811"/>
              <a:ext cx="3747916" cy="1299628"/>
            </a:xfrm>
            <a:prstGeom prst="rect">
              <a:avLst/>
            </a:prstGeom>
          </p:spPr>
          <p:txBody>
            <a:bodyPr vert="horz" lIns="91440" tIns="45720" rIns="91440" bIns="45720" rtlCol="0" anchor="ctr">
              <a:normAutofit/>
            </a:bodyPr>
            <a:lstStyle>
              <a:lvl1pPr marL="0" indent="0" algn="ctr" defTabSz="457200" rtl="0" eaLnBrk="1" latinLnBrk="0" hangingPunct="1">
                <a:lnSpc>
                  <a:spcPct val="150000"/>
                </a:lnSpc>
                <a:spcBef>
                  <a:spcPts val="0"/>
                </a:spcBef>
                <a:spcAft>
                  <a:spcPts val="0"/>
                </a:spcAft>
                <a:buClr>
                  <a:schemeClr val="bg2">
                    <a:lumMod val="40000"/>
                    <a:lumOff val="60000"/>
                  </a:schemeClr>
                </a:buClr>
                <a:buSzPct val="80000"/>
                <a:buFont typeface="Wingdings 3" charset="2"/>
                <a:buNone/>
                <a:defRPr sz="1400" b="0" i="0" kern="1200" spc="100" baseline="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sz="1800" b="1" dirty="0">
                  <a:solidFill>
                    <a:schemeClr val="bg1">
                      <a:lumMod val="85000"/>
                      <a:lumOff val="15000"/>
                    </a:schemeClr>
                  </a:solidFill>
                  <a:latin typeface="+mn-lt"/>
                </a:rPr>
                <a:t>Meeting materials will be available online for download.</a:t>
              </a:r>
            </a:p>
          </p:txBody>
        </p:sp>
      </p:grpSp>
      <p:sp>
        <p:nvSpPr>
          <p:cNvPr id="2" name="Text Placeholder 28">
            <a:extLst>
              <a:ext uri="{FF2B5EF4-FFF2-40B4-BE49-F238E27FC236}">
                <a16:creationId xmlns:a16="http://schemas.microsoft.com/office/drawing/2014/main" id="{6919DDC2-7EE2-F098-B293-4BAF6B15A52C}"/>
              </a:ext>
            </a:extLst>
          </p:cNvPr>
          <p:cNvSpPr txBox="1">
            <a:spLocks/>
          </p:cNvSpPr>
          <p:nvPr/>
        </p:nvSpPr>
        <p:spPr>
          <a:xfrm>
            <a:off x="223681" y="641172"/>
            <a:ext cx="3522409" cy="557977"/>
          </a:xfrm>
          <a:prstGeom prst="rect">
            <a:avLst/>
          </a:prstGeom>
          <a:solidFill>
            <a:schemeClr val="tx1"/>
          </a:solidFill>
          <a:ln>
            <a:noFill/>
            <a:prstDash/>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r" defTabSz="457200" rtl="0" eaLnBrk="1" latinLnBrk="0" hangingPunct="1">
              <a:spcBef>
                <a:spcPct val="0"/>
              </a:spcBef>
              <a:buNone/>
              <a:defRPr lang="en-US" sz="2400" b="0" i="0" kern="1200" spc="100" baseline="0">
                <a:solidFill>
                  <a:schemeClr val="accent1"/>
                </a:solidFill>
                <a:latin typeface="+mj-lt"/>
                <a:ea typeface="+mn-ea"/>
                <a:cs typeface="+mn-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800" b="1" dirty="0">
                <a:solidFill>
                  <a:srgbClr val="8E0D18"/>
                </a:solidFill>
                <a:ea typeface="Cambria" panose="02040503050406030204" pitchFamily="18" charset="0"/>
                <a:cs typeface="Calibri" panose="020F0502020204030204" pitchFamily="34" charset="0"/>
              </a:rPr>
              <a:t>Before We Begin…</a:t>
            </a:r>
            <a:endParaRPr kumimoji="0" lang="en-US" sz="3600" i="1" u="none" strike="noStrike" kern="1200" cap="none" spc="100" normalizeH="0" baseline="0" noProof="0" dirty="0">
              <a:ln>
                <a:noFill/>
              </a:ln>
              <a:solidFill>
                <a:srgbClr val="00B050"/>
              </a:solidFill>
              <a:effectLst/>
              <a:uLnTx/>
              <a:uFillTx/>
              <a:ea typeface="+mn-ea"/>
              <a:cs typeface="+mn-cs"/>
            </a:endParaRPr>
          </a:p>
        </p:txBody>
      </p:sp>
    </p:spTree>
    <p:extLst>
      <p:ext uri="{BB962C8B-B14F-4D97-AF65-F5344CB8AC3E}">
        <p14:creationId xmlns:p14="http://schemas.microsoft.com/office/powerpoint/2010/main" val="4180625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D8D8D8"/>
        </a:solidFill>
        <a:effectLst/>
      </p:bgPr>
    </p:bg>
    <p:spTree>
      <p:nvGrpSpPr>
        <p:cNvPr id="1" name=""/>
        <p:cNvGrpSpPr/>
        <p:nvPr/>
      </p:nvGrpSpPr>
      <p:grpSpPr>
        <a:xfrm>
          <a:off x="0" y="0"/>
          <a:ext cx="0" cy="0"/>
          <a:chOff x="0" y="0"/>
          <a:chExt cx="0" cy="0"/>
        </a:xfrm>
      </p:grpSpPr>
      <p:sp>
        <p:nvSpPr>
          <p:cNvPr id="3" name="Text Placeholder 28">
            <a:extLst>
              <a:ext uri="{FF2B5EF4-FFF2-40B4-BE49-F238E27FC236}">
                <a16:creationId xmlns:a16="http://schemas.microsoft.com/office/drawing/2014/main" id="{6EB24AFA-2EB3-9C6C-AC75-771CC51D2891}"/>
              </a:ext>
            </a:extLst>
          </p:cNvPr>
          <p:cNvSpPr txBox="1">
            <a:spLocks/>
          </p:cNvSpPr>
          <p:nvPr/>
        </p:nvSpPr>
        <p:spPr>
          <a:xfrm>
            <a:off x="223682" y="641172"/>
            <a:ext cx="3306100" cy="557977"/>
          </a:xfrm>
          <a:prstGeom prst="rect">
            <a:avLst/>
          </a:prstGeom>
          <a:solidFill>
            <a:schemeClr val="tx1"/>
          </a:solidFill>
          <a:ln>
            <a:noFill/>
            <a:prstDash/>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r" defTabSz="457200" rtl="0" eaLnBrk="1" latinLnBrk="0" hangingPunct="1">
              <a:spcBef>
                <a:spcPct val="0"/>
              </a:spcBef>
              <a:buNone/>
              <a:defRPr lang="en-US" sz="2400" b="0" i="0" kern="1200" spc="100" baseline="0">
                <a:solidFill>
                  <a:schemeClr val="accent1"/>
                </a:solidFill>
                <a:latin typeface="+mj-lt"/>
                <a:ea typeface="+mn-ea"/>
                <a:cs typeface="+mn-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b="1" dirty="0">
                <a:solidFill>
                  <a:srgbClr val="8E0D18"/>
                </a:solidFill>
              </a:rPr>
              <a:t>Commerce Cloud</a:t>
            </a:r>
          </a:p>
        </p:txBody>
      </p:sp>
      <p:sp>
        <p:nvSpPr>
          <p:cNvPr id="4" name="Slide Number Placeholder 2">
            <a:extLst>
              <a:ext uri="{FF2B5EF4-FFF2-40B4-BE49-F238E27FC236}">
                <a16:creationId xmlns:a16="http://schemas.microsoft.com/office/drawing/2014/main" id="{078E0DA9-3273-8278-0510-6FD05E3BCD75}"/>
              </a:ext>
            </a:extLst>
          </p:cNvPr>
          <p:cNvSpPr>
            <a:spLocks noGrp="1"/>
          </p:cNvSpPr>
          <p:nvPr>
            <p:ph type="sldNum" sz="quarter" idx="12"/>
          </p:nvPr>
        </p:nvSpPr>
        <p:spPr>
          <a:xfrm>
            <a:off x="11110352" y="5828326"/>
            <a:ext cx="838199" cy="76768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8D65601-5AE2-46FC-B138-694DDD2B510D}" type="slidenum">
              <a:rPr kumimoji="0" lang="en-US" sz="2800" b="0" i="0" u="none" strike="noStrike" kern="1200" cap="none" spc="0" normalizeH="0" baseline="0" noProof="0" smtClean="0">
                <a:ln>
                  <a:noFill/>
                </a:ln>
                <a:solidFill>
                  <a:srgbClr val="8E0D18"/>
                </a:solidFill>
                <a:effectLst/>
                <a:uLnTx/>
                <a:uFillTx/>
                <a:latin typeface="ITC Giovanni Std Book"/>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20</a:t>
            </a:fld>
            <a:endParaRPr kumimoji="0" lang="en-US" sz="2800" b="0" i="0" u="none" strike="noStrike" kern="1200" cap="none" spc="0" normalizeH="0" baseline="0" noProof="0" dirty="0">
              <a:ln>
                <a:noFill/>
              </a:ln>
              <a:solidFill>
                <a:srgbClr val="8E0D18"/>
              </a:solidFill>
              <a:effectLst/>
              <a:uLnTx/>
              <a:uFillTx/>
              <a:latin typeface="ITC Giovanni Std Book"/>
              <a:ea typeface="+mn-ea"/>
              <a:cs typeface="+mn-cs"/>
            </a:endParaRPr>
          </a:p>
        </p:txBody>
      </p:sp>
      <p:pic>
        <p:nvPicPr>
          <p:cNvPr id="12" name="Picture 11">
            <a:extLst>
              <a:ext uri="{FF2B5EF4-FFF2-40B4-BE49-F238E27FC236}">
                <a16:creationId xmlns:a16="http://schemas.microsoft.com/office/drawing/2014/main" id="{B8ACD57B-BCB6-BF70-CAED-50774FA47F4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103355" y="1501146"/>
            <a:ext cx="6550105" cy="41547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A qr code on a white background&#10;&#10;Description automatically generated">
            <a:extLst>
              <a:ext uri="{FF2B5EF4-FFF2-40B4-BE49-F238E27FC236}">
                <a16:creationId xmlns:a16="http://schemas.microsoft.com/office/drawing/2014/main" id="{CCB6F83F-1715-8A38-2387-1BB946B5D7B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217692" y="2643022"/>
            <a:ext cx="1870953" cy="187095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4" name="Picture 13" descr="A black background with a black square&#10;&#10;Description automatically generated with medium confidence">
            <a:extLst>
              <a:ext uri="{FF2B5EF4-FFF2-40B4-BE49-F238E27FC236}">
                <a16:creationId xmlns:a16="http://schemas.microsoft.com/office/drawing/2014/main" id="{E30F138D-E1E2-A75C-D1C9-E54A7A3983A9}"/>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0" y="5991498"/>
            <a:ext cx="2206711" cy="441342"/>
          </a:xfrm>
          <a:prstGeom prst="rect">
            <a:avLst/>
          </a:prstGeom>
          <a:effectLst/>
        </p:spPr>
      </p:pic>
      <p:sp>
        <p:nvSpPr>
          <p:cNvPr id="2" name="TextBox 1">
            <a:hlinkClick r:id="rId6"/>
            <a:extLst>
              <a:ext uri="{FF2B5EF4-FFF2-40B4-BE49-F238E27FC236}">
                <a16:creationId xmlns:a16="http://schemas.microsoft.com/office/drawing/2014/main" id="{26BC1B95-B7C8-03A5-97B6-C037B1FED09D}"/>
              </a:ext>
            </a:extLst>
          </p:cNvPr>
          <p:cNvSpPr txBox="1"/>
          <p:nvPr/>
        </p:nvSpPr>
        <p:spPr>
          <a:xfrm>
            <a:off x="8533974" y="4938123"/>
            <a:ext cx="3238387" cy="369332"/>
          </a:xfrm>
          <a:prstGeom prst="rect">
            <a:avLst/>
          </a:prstGeom>
          <a:noFill/>
        </p:spPr>
        <p:txBody>
          <a:bodyPr wrap="none" rtlCol="0">
            <a:spAutoFit/>
          </a:bodyPr>
          <a:lstStyle/>
          <a:p>
            <a:r>
              <a:rPr lang="en-US" u="sng" dirty="0">
                <a:solidFill>
                  <a:srgbClr val="002060"/>
                </a:solidFill>
                <a:latin typeface="+mj-lt"/>
              </a:rPr>
              <a:t>Give.RutgersFoundation.org</a:t>
            </a:r>
          </a:p>
        </p:txBody>
      </p:sp>
    </p:spTree>
    <p:extLst>
      <p:ext uri="{BB962C8B-B14F-4D97-AF65-F5344CB8AC3E}">
        <p14:creationId xmlns:p14="http://schemas.microsoft.com/office/powerpoint/2010/main" val="1512041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D8D8D8"/>
        </a:solidFill>
        <a:effectLst/>
      </p:bgPr>
    </p:bg>
    <p:spTree>
      <p:nvGrpSpPr>
        <p:cNvPr id="1" name=""/>
        <p:cNvGrpSpPr/>
        <p:nvPr/>
      </p:nvGrpSpPr>
      <p:grpSpPr>
        <a:xfrm>
          <a:off x="0" y="0"/>
          <a:ext cx="0" cy="0"/>
          <a:chOff x="0" y="0"/>
          <a:chExt cx="0" cy="0"/>
        </a:xfrm>
      </p:grpSpPr>
      <p:sp>
        <p:nvSpPr>
          <p:cNvPr id="6" name="Text Placeholder 28">
            <a:extLst>
              <a:ext uri="{FF2B5EF4-FFF2-40B4-BE49-F238E27FC236}">
                <a16:creationId xmlns:a16="http://schemas.microsoft.com/office/drawing/2014/main" id="{805E748E-382D-303D-58B3-2997616D1B17}"/>
              </a:ext>
            </a:extLst>
          </p:cNvPr>
          <p:cNvSpPr txBox="1">
            <a:spLocks/>
          </p:cNvSpPr>
          <p:nvPr/>
        </p:nvSpPr>
        <p:spPr>
          <a:xfrm>
            <a:off x="223681" y="641172"/>
            <a:ext cx="6634319" cy="557977"/>
          </a:xfrm>
          <a:prstGeom prst="rect">
            <a:avLst/>
          </a:prstGeom>
          <a:solidFill>
            <a:schemeClr val="tx1"/>
          </a:solidFill>
          <a:ln>
            <a:noFill/>
            <a:prstDash/>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r" defTabSz="457200" rtl="0" eaLnBrk="1" latinLnBrk="0" hangingPunct="1">
              <a:spcBef>
                <a:spcPct val="0"/>
              </a:spcBef>
              <a:buNone/>
              <a:defRPr lang="en-US" sz="2400" b="0" i="0" kern="1200" spc="100" baseline="0">
                <a:solidFill>
                  <a:schemeClr val="accent1"/>
                </a:solidFill>
                <a:latin typeface="+mj-lt"/>
                <a:ea typeface="+mn-ea"/>
                <a:cs typeface="+mn-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b="1" dirty="0">
                <a:solidFill>
                  <a:srgbClr val="8E0D18"/>
                </a:solidFill>
              </a:rPr>
              <a:t>Rutgers Foundation/Scarlet Journey</a:t>
            </a:r>
          </a:p>
        </p:txBody>
      </p:sp>
      <p:graphicFrame>
        <p:nvGraphicFramePr>
          <p:cNvPr id="11" name="Table 10">
            <a:extLst>
              <a:ext uri="{FF2B5EF4-FFF2-40B4-BE49-F238E27FC236}">
                <a16:creationId xmlns:a16="http://schemas.microsoft.com/office/drawing/2014/main" id="{E6CBCDF6-1F52-503D-A2D1-769D9AFEA2F2}"/>
              </a:ext>
            </a:extLst>
          </p:cNvPr>
          <p:cNvGraphicFramePr>
            <a:graphicFrameLocks noGrp="1"/>
          </p:cNvGraphicFramePr>
          <p:nvPr>
            <p:extLst>
              <p:ext uri="{D42A27DB-BD31-4B8C-83A1-F6EECF244321}">
                <p14:modId xmlns:p14="http://schemas.microsoft.com/office/powerpoint/2010/main" val="3629121224"/>
              </p:ext>
            </p:extLst>
          </p:nvPr>
        </p:nvGraphicFramePr>
        <p:xfrm>
          <a:off x="525502" y="2380860"/>
          <a:ext cx="11140995" cy="3581400"/>
        </p:xfrm>
        <a:graphic>
          <a:graphicData uri="http://schemas.openxmlformats.org/drawingml/2006/table">
            <a:tbl>
              <a:tblPr firstRow="1" bandRow="1">
                <a:tableStyleId>{5C22544A-7EE6-4342-B048-85BDC9FD1C3A}</a:tableStyleId>
              </a:tblPr>
              <a:tblGrid>
                <a:gridCol w="3968677">
                  <a:extLst>
                    <a:ext uri="{9D8B030D-6E8A-4147-A177-3AD203B41FA5}">
                      <a16:colId xmlns:a16="http://schemas.microsoft.com/office/drawing/2014/main" val="1694292770"/>
                    </a:ext>
                  </a:extLst>
                </a:gridCol>
                <a:gridCol w="3458653">
                  <a:extLst>
                    <a:ext uri="{9D8B030D-6E8A-4147-A177-3AD203B41FA5}">
                      <a16:colId xmlns:a16="http://schemas.microsoft.com/office/drawing/2014/main" val="1688356524"/>
                    </a:ext>
                  </a:extLst>
                </a:gridCol>
                <a:gridCol w="3713665">
                  <a:extLst>
                    <a:ext uri="{9D8B030D-6E8A-4147-A177-3AD203B41FA5}">
                      <a16:colId xmlns:a16="http://schemas.microsoft.com/office/drawing/2014/main" val="2735182361"/>
                    </a:ext>
                  </a:extLst>
                </a:gridCol>
              </a:tblGrid>
              <a:tr h="255515">
                <a:tc>
                  <a:txBody>
                    <a:bodyPr/>
                    <a:lstStyle/>
                    <a:p>
                      <a:r>
                        <a:rPr lang="en-US" dirty="0"/>
                        <a:t>Accomplishments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E0D18"/>
                    </a:solidFill>
                  </a:tcPr>
                </a:tc>
                <a:tc>
                  <a:txBody>
                    <a:bodyPr/>
                    <a:lstStyle/>
                    <a:p>
                      <a:r>
                        <a:rPr lang="en-US" dirty="0"/>
                        <a:t>Current Status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E0D18"/>
                    </a:solidFill>
                  </a:tcPr>
                </a:tc>
                <a:tc>
                  <a:txBody>
                    <a:bodyPr/>
                    <a:lstStyle/>
                    <a:p>
                      <a:r>
                        <a:rPr lang="en-US" dirty="0"/>
                        <a:t>Next Steps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E0D18"/>
                    </a:solidFill>
                  </a:tcPr>
                </a:tc>
                <a:extLst>
                  <a:ext uri="{0D108BD9-81ED-4DB2-BD59-A6C34878D82A}">
                    <a16:rowId xmlns:a16="http://schemas.microsoft.com/office/drawing/2014/main" val="4269146740"/>
                  </a:ext>
                </a:extLst>
              </a:tr>
              <a:tr h="2771199">
                <a:tc>
                  <a:txBody>
                    <a:bodyPr/>
                    <a:lstStyle/>
                    <a:p>
                      <a:pPr marL="171450" indent="-171450">
                        <a:lnSpc>
                          <a:spcPct val="100000"/>
                        </a:lnSpc>
                        <a:spcBef>
                          <a:spcPts val="0"/>
                        </a:spcBef>
                        <a:spcAft>
                          <a:spcPts val="600"/>
                        </a:spcAft>
                        <a:buClr>
                          <a:srgbClr val="8E0D18"/>
                        </a:buClr>
                        <a:buFont typeface="Arial" panose="020B0604020202020204" pitchFamily="34" charset="0"/>
                        <a:buChar char="•"/>
                      </a:pPr>
                      <a:r>
                        <a:rPr lang="en-US" sz="1500" dirty="0"/>
                        <a:t>Completed Phase 1 of </a:t>
                      </a:r>
                      <a:r>
                        <a:rPr lang="en-US" sz="1500" dirty="0" err="1"/>
                        <a:t>Affinaquest</a:t>
                      </a:r>
                      <a:endParaRPr lang="en-US" sz="1500" dirty="0"/>
                    </a:p>
                    <a:p>
                      <a:pPr marL="171450" indent="-171450">
                        <a:lnSpc>
                          <a:spcPct val="100000"/>
                        </a:lnSpc>
                        <a:spcBef>
                          <a:spcPts val="0"/>
                        </a:spcBef>
                        <a:spcAft>
                          <a:spcPts val="600"/>
                        </a:spcAft>
                        <a:buClr>
                          <a:srgbClr val="8E0D18"/>
                        </a:buClr>
                        <a:buFont typeface="Arial" panose="020B0604020202020204" pitchFamily="34" charset="0"/>
                        <a:buChar char="•"/>
                      </a:pPr>
                      <a:r>
                        <a:rPr lang="en-US" sz="1500" dirty="0"/>
                        <a:t>Launched October 2023</a:t>
                      </a:r>
                    </a:p>
                    <a:p>
                      <a:pPr marL="400050" lvl="1" indent="-171450">
                        <a:lnSpc>
                          <a:spcPct val="100000"/>
                        </a:lnSpc>
                        <a:spcBef>
                          <a:spcPts val="0"/>
                        </a:spcBef>
                        <a:spcAft>
                          <a:spcPts val="600"/>
                        </a:spcAft>
                        <a:buClr>
                          <a:srgbClr val="8E0D18"/>
                        </a:buClr>
                        <a:buFont typeface="Courier New" panose="02070309020205020404" pitchFamily="49" charset="0"/>
                        <a:buChar char="o"/>
                      </a:pPr>
                      <a:r>
                        <a:rPr lang="en-US" sz="1500" dirty="0"/>
                        <a:t>Bio/Demo inquiry, summary giving information, prospect management related entry</a:t>
                      </a:r>
                    </a:p>
                    <a:p>
                      <a:pPr marL="171450" indent="-171450">
                        <a:lnSpc>
                          <a:spcPct val="100000"/>
                        </a:lnSpc>
                        <a:spcBef>
                          <a:spcPts val="0"/>
                        </a:spcBef>
                        <a:spcAft>
                          <a:spcPts val="600"/>
                        </a:spcAft>
                        <a:buClr>
                          <a:srgbClr val="8E0D18"/>
                        </a:buClr>
                        <a:buFont typeface="Arial" panose="020B0604020202020204" pitchFamily="34" charset="0"/>
                        <a:buChar char="•"/>
                      </a:pPr>
                      <a:r>
                        <a:rPr lang="en-US" sz="1500" dirty="0"/>
                        <a:t>Data conversion from legacy CRM to </a:t>
                      </a:r>
                      <a:r>
                        <a:rPr lang="en-US" sz="1500" dirty="0" err="1"/>
                        <a:t>Affinaquest</a:t>
                      </a:r>
                      <a:endParaRPr lang="en-US" sz="1500" dirty="0"/>
                    </a:p>
                    <a:p>
                      <a:pPr marL="171450" marR="0" lvl="0" indent="-171450" algn="l" defTabSz="457200" rtl="0" eaLnBrk="1" fontAlgn="auto" latinLnBrk="0" hangingPunct="1">
                        <a:lnSpc>
                          <a:spcPct val="100000"/>
                        </a:lnSpc>
                        <a:spcBef>
                          <a:spcPts val="0"/>
                        </a:spcBef>
                        <a:spcAft>
                          <a:spcPts val="600"/>
                        </a:spcAft>
                        <a:buClr>
                          <a:srgbClr val="8E0D18"/>
                        </a:buClr>
                        <a:buSzTx/>
                        <a:buFont typeface="Arial" panose="020B0604020202020204" pitchFamily="34" charset="0"/>
                        <a:buChar char="•"/>
                        <a:tabLst/>
                        <a:defRPr/>
                      </a:pPr>
                      <a:r>
                        <a:rPr lang="en-US" sz="1500" dirty="0"/>
                        <a:t>Implemented interim integration of bio/demo data from legacy CRM to </a:t>
                      </a:r>
                      <a:r>
                        <a:rPr lang="en-US" sz="1500" dirty="0" err="1"/>
                        <a:t>Affinaquest</a:t>
                      </a:r>
                      <a:endParaRPr lang="en-US" sz="1500" dirty="0"/>
                    </a:p>
                    <a:p>
                      <a:pPr marL="171450" indent="-171450">
                        <a:lnSpc>
                          <a:spcPct val="100000"/>
                        </a:lnSpc>
                        <a:spcBef>
                          <a:spcPts val="0"/>
                        </a:spcBef>
                        <a:spcAft>
                          <a:spcPts val="600"/>
                        </a:spcAft>
                        <a:buClr>
                          <a:srgbClr val="8E0D18"/>
                        </a:buClr>
                        <a:buFont typeface="Arial" panose="020B0604020202020204" pitchFamily="34" charset="0"/>
                        <a:buChar char="•"/>
                      </a:pPr>
                      <a:r>
                        <a:rPr lang="en-US" sz="1500" dirty="0"/>
                        <a:t>Implemented data move from </a:t>
                      </a:r>
                      <a:r>
                        <a:rPr lang="en-US" sz="1500" dirty="0" err="1"/>
                        <a:t>Affinaquest</a:t>
                      </a:r>
                      <a:r>
                        <a:rPr lang="en-US" sz="1500" dirty="0"/>
                        <a:t> into existing CRM to maintain reporting</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8D8D8"/>
                    </a:solidFill>
                  </a:tcPr>
                </a:tc>
                <a:tc>
                  <a:txBody>
                    <a:bodyPr/>
                    <a:lstStyle/>
                    <a:p>
                      <a:pPr marL="171450" indent="-171450">
                        <a:lnSpc>
                          <a:spcPct val="100000"/>
                        </a:lnSpc>
                        <a:spcBef>
                          <a:spcPts val="0"/>
                        </a:spcBef>
                        <a:spcAft>
                          <a:spcPts val="600"/>
                        </a:spcAft>
                        <a:buClr>
                          <a:srgbClr val="8E0D18"/>
                        </a:buClr>
                        <a:buFont typeface="Arial" panose="020B0604020202020204" pitchFamily="34" charset="0"/>
                        <a:buChar char="•"/>
                      </a:pPr>
                      <a:r>
                        <a:rPr lang="en-US" sz="1500" dirty="0"/>
                        <a:t>Training and enhancements</a:t>
                      </a:r>
                    </a:p>
                    <a:p>
                      <a:pPr marL="171450" indent="-171450">
                        <a:lnSpc>
                          <a:spcPct val="100000"/>
                        </a:lnSpc>
                        <a:spcBef>
                          <a:spcPts val="0"/>
                        </a:spcBef>
                        <a:spcAft>
                          <a:spcPts val="600"/>
                        </a:spcAft>
                        <a:buClr>
                          <a:srgbClr val="8E0D18"/>
                        </a:buClr>
                        <a:buFont typeface="Arial" panose="020B0604020202020204" pitchFamily="34" charset="0"/>
                        <a:buChar char="•"/>
                      </a:pPr>
                      <a:r>
                        <a:rPr lang="en-US" sz="1500" dirty="0"/>
                        <a:t>Phase 2 begins week of November 6 </a:t>
                      </a:r>
                    </a:p>
                    <a:p>
                      <a:pPr marL="400050" lvl="1" indent="-171450">
                        <a:lnSpc>
                          <a:spcPct val="100000"/>
                        </a:lnSpc>
                        <a:spcBef>
                          <a:spcPts val="0"/>
                        </a:spcBef>
                        <a:spcAft>
                          <a:spcPts val="600"/>
                        </a:spcAft>
                        <a:buClr>
                          <a:srgbClr val="8E0D18"/>
                        </a:buClr>
                        <a:buFont typeface="Courier New" panose="02070309020205020404" pitchFamily="49" charset="0"/>
                        <a:buChar char="o"/>
                      </a:pPr>
                      <a:r>
                        <a:rPr lang="en-US" sz="1500" dirty="0"/>
                        <a:t>Bio/Demo maintenance, gift, engagement, reporting, analytics, document management</a:t>
                      </a:r>
                    </a:p>
                    <a:p>
                      <a:pPr marL="400050" lvl="1" indent="-171450">
                        <a:lnSpc>
                          <a:spcPct val="100000"/>
                        </a:lnSpc>
                        <a:spcBef>
                          <a:spcPts val="0"/>
                        </a:spcBef>
                        <a:spcAft>
                          <a:spcPts val="600"/>
                        </a:spcAft>
                        <a:buClr>
                          <a:srgbClr val="8E0D18"/>
                        </a:buClr>
                        <a:buFont typeface="Courier New" panose="02070309020205020404" pitchFamily="49" charset="0"/>
                        <a:buChar char="o"/>
                      </a:pPr>
                      <a:r>
                        <a:rPr lang="en-US" sz="1500" dirty="0"/>
                        <a:t>Anticipate launch late 2024</a:t>
                      </a:r>
                    </a:p>
                    <a:p>
                      <a:pPr marL="171450" indent="-171450">
                        <a:lnSpc>
                          <a:spcPct val="100000"/>
                        </a:lnSpc>
                        <a:spcBef>
                          <a:spcPts val="0"/>
                        </a:spcBef>
                        <a:spcAft>
                          <a:spcPts val="600"/>
                        </a:spcAft>
                        <a:buClr>
                          <a:srgbClr val="8E0D18"/>
                        </a:buClr>
                        <a:buFont typeface="Arial" panose="020B0604020202020204" pitchFamily="34" charset="0"/>
                        <a:buChar char="•"/>
                      </a:pPr>
                      <a:r>
                        <a:rPr lang="en-US" sz="1500" dirty="0"/>
                        <a:t>At launch, current CRM will be disabled and fully live on </a:t>
                      </a:r>
                      <a:r>
                        <a:rPr lang="en-US" sz="1500" dirty="0" err="1"/>
                        <a:t>Affinaquest</a:t>
                      </a:r>
                      <a:r>
                        <a:rPr lang="en-US" sz="1500" dirty="0"/>
                        <a:t> for advancement operations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8D8D8"/>
                    </a:solidFill>
                  </a:tcPr>
                </a:tc>
                <a:tc>
                  <a:txBody>
                    <a:bodyPr/>
                    <a:lstStyle/>
                    <a:p>
                      <a:pPr marL="171450" marR="0" lvl="0" indent="-171450" algn="l" defTabSz="914400" rtl="0" eaLnBrk="1" fontAlgn="auto" latinLnBrk="0" hangingPunct="1">
                        <a:lnSpc>
                          <a:spcPct val="100000"/>
                        </a:lnSpc>
                        <a:spcBef>
                          <a:spcPts val="0"/>
                        </a:spcBef>
                        <a:spcAft>
                          <a:spcPts val="600"/>
                        </a:spcAft>
                        <a:buClr>
                          <a:srgbClr val="8E0D18"/>
                        </a:buClr>
                        <a:buSzTx/>
                        <a:buFont typeface="Arial" panose="020B0604020202020204" pitchFamily="34" charset="0"/>
                        <a:buChar char="•"/>
                        <a:tabLst/>
                        <a:defRPr/>
                      </a:pPr>
                      <a:r>
                        <a:rPr lang="en-US" sz="1500" dirty="0"/>
                        <a:t>Data integrations with other Rutgers enterprise systems </a:t>
                      </a:r>
                    </a:p>
                    <a:p>
                      <a:pPr marL="171450" marR="0" lvl="0" indent="-171450" algn="l" defTabSz="914400" rtl="0" eaLnBrk="1" fontAlgn="auto" latinLnBrk="0" hangingPunct="1">
                        <a:lnSpc>
                          <a:spcPct val="100000"/>
                        </a:lnSpc>
                        <a:spcBef>
                          <a:spcPts val="0"/>
                        </a:spcBef>
                        <a:spcAft>
                          <a:spcPts val="600"/>
                        </a:spcAft>
                        <a:buClr>
                          <a:srgbClr val="8E0D18"/>
                        </a:buClr>
                        <a:buSzTx/>
                        <a:buFont typeface="Arial" panose="020B0604020202020204" pitchFamily="34" charset="0"/>
                        <a:buChar char="•"/>
                        <a:tabLst/>
                        <a:defRPr/>
                      </a:pPr>
                      <a:r>
                        <a:rPr lang="en-US" sz="1500" dirty="0"/>
                        <a:t>Connect </a:t>
                      </a:r>
                      <a:r>
                        <a:rPr lang="en-US" sz="1500" dirty="0" err="1"/>
                        <a:t>Affinaquest</a:t>
                      </a:r>
                      <a:r>
                        <a:rPr lang="en-US" sz="1500" dirty="0"/>
                        <a:t> to Marketing Cloud</a:t>
                      </a:r>
                    </a:p>
                    <a:p>
                      <a:pPr marL="171450" marR="0" lvl="0" indent="-171450" algn="l" defTabSz="914400" rtl="0" eaLnBrk="1" fontAlgn="auto" latinLnBrk="0" hangingPunct="1">
                        <a:lnSpc>
                          <a:spcPct val="100000"/>
                        </a:lnSpc>
                        <a:spcBef>
                          <a:spcPts val="0"/>
                        </a:spcBef>
                        <a:spcAft>
                          <a:spcPts val="600"/>
                        </a:spcAft>
                        <a:buClr>
                          <a:srgbClr val="8E0D18"/>
                        </a:buClr>
                        <a:buSzTx/>
                        <a:buFont typeface="Arial" panose="020B0604020202020204" pitchFamily="34" charset="0"/>
                        <a:buChar char="•"/>
                        <a:tabLst/>
                        <a:defRPr/>
                      </a:pPr>
                      <a:r>
                        <a:rPr lang="en-US" sz="1500" dirty="0"/>
                        <a:t>Connect to Commerce Cloud</a:t>
                      </a:r>
                    </a:p>
                    <a:p>
                      <a:pPr marL="171450" marR="0" lvl="0" indent="-171450" algn="l" defTabSz="914400" rtl="0" eaLnBrk="1" fontAlgn="auto" latinLnBrk="0" hangingPunct="1">
                        <a:lnSpc>
                          <a:spcPct val="100000"/>
                        </a:lnSpc>
                        <a:spcBef>
                          <a:spcPts val="0"/>
                        </a:spcBef>
                        <a:spcAft>
                          <a:spcPts val="600"/>
                        </a:spcAft>
                        <a:buClr>
                          <a:srgbClr val="8E0D18"/>
                        </a:buClr>
                        <a:buSzTx/>
                        <a:buFont typeface="Arial" panose="020B0604020202020204" pitchFamily="34" charset="0"/>
                        <a:buChar char="•"/>
                        <a:tabLst/>
                        <a:defRPr/>
                      </a:pPr>
                      <a:r>
                        <a:rPr lang="en-US" sz="1500" dirty="0"/>
                        <a:t>Events in FY25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8D8D8"/>
                    </a:solidFill>
                  </a:tcPr>
                </a:tc>
                <a:extLst>
                  <a:ext uri="{0D108BD9-81ED-4DB2-BD59-A6C34878D82A}">
                    <a16:rowId xmlns:a16="http://schemas.microsoft.com/office/drawing/2014/main" val="1423845798"/>
                  </a:ext>
                </a:extLst>
              </a:tr>
            </a:tbl>
          </a:graphicData>
        </a:graphic>
      </p:graphicFrame>
      <p:sp>
        <p:nvSpPr>
          <p:cNvPr id="4" name="Slide Number Placeholder 2">
            <a:extLst>
              <a:ext uri="{FF2B5EF4-FFF2-40B4-BE49-F238E27FC236}">
                <a16:creationId xmlns:a16="http://schemas.microsoft.com/office/drawing/2014/main" id="{078E0DA9-3273-8278-0510-6FD05E3BCD75}"/>
              </a:ext>
            </a:extLst>
          </p:cNvPr>
          <p:cNvSpPr>
            <a:spLocks noGrp="1"/>
          </p:cNvSpPr>
          <p:nvPr>
            <p:ph type="sldNum" sz="quarter" idx="12"/>
          </p:nvPr>
        </p:nvSpPr>
        <p:spPr>
          <a:xfrm>
            <a:off x="11110352" y="5828326"/>
            <a:ext cx="838199" cy="76768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8D65601-5AE2-46FC-B138-694DDD2B510D}" type="slidenum">
              <a:rPr kumimoji="0" lang="en-US" sz="2800" b="0" i="0" u="none" strike="noStrike" kern="1200" cap="none" spc="0" normalizeH="0" baseline="0" noProof="0" smtClean="0">
                <a:ln>
                  <a:noFill/>
                </a:ln>
                <a:solidFill>
                  <a:srgbClr val="8E0D18"/>
                </a:solidFill>
                <a:effectLst/>
                <a:uLnTx/>
                <a:uFillTx/>
                <a:latin typeface="ITC Giovanni Std Book"/>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21</a:t>
            </a:fld>
            <a:endParaRPr kumimoji="0" lang="en-US" sz="2800" b="0" i="0" u="none" strike="noStrike" kern="1200" cap="none" spc="0" normalizeH="0" baseline="0" noProof="0" dirty="0">
              <a:ln>
                <a:noFill/>
              </a:ln>
              <a:solidFill>
                <a:srgbClr val="8E0D18"/>
              </a:solidFill>
              <a:effectLst/>
              <a:uLnTx/>
              <a:uFillTx/>
              <a:latin typeface="ITC Giovanni Std Book"/>
              <a:ea typeface="+mn-ea"/>
              <a:cs typeface="+mn-cs"/>
            </a:endParaRPr>
          </a:p>
        </p:txBody>
      </p:sp>
      <p:graphicFrame>
        <p:nvGraphicFramePr>
          <p:cNvPr id="12" name="Table 11">
            <a:extLst>
              <a:ext uri="{FF2B5EF4-FFF2-40B4-BE49-F238E27FC236}">
                <a16:creationId xmlns:a16="http://schemas.microsoft.com/office/drawing/2014/main" id="{430F7B78-4F60-7C04-A138-E4D912DE2CEA}"/>
              </a:ext>
            </a:extLst>
          </p:cNvPr>
          <p:cNvGraphicFramePr>
            <a:graphicFrameLocks noGrp="1"/>
          </p:cNvGraphicFramePr>
          <p:nvPr>
            <p:extLst>
              <p:ext uri="{D42A27DB-BD31-4B8C-83A1-F6EECF244321}">
                <p14:modId xmlns:p14="http://schemas.microsoft.com/office/powerpoint/2010/main" val="1910020447"/>
              </p:ext>
            </p:extLst>
          </p:nvPr>
        </p:nvGraphicFramePr>
        <p:xfrm>
          <a:off x="525503" y="1639180"/>
          <a:ext cx="11140994" cy="741680"/>
        </p:xfrm>
        <a:graphic>
          <a:graphicData uri="http://schemas.openxmlformats.org/drawingml/2006/table">
            <a:tbl>
              <a:tblPr firstRow="1" bandRow="1">
                <a:tableStyleId>{5C22544A-7EE6-4342-B048-85BDC9FD1C3A}</a:tableStyleId>
              </a:tblPr>
              <a:tblGrid>
                <a:gridCol w="11140994">
                  <a:extLst>
                    <a:ext uri="{9D8B030D-6E8A-4147-A177-3AD203B41FA5}">
                      <a16:colId xmlns:a16="http://schemas.microsoft.com/office/drawing/2014/main" val="1067413907"/>
                    </a:ext>
                  </a:extLst>
                </a:gridCol>
              </a:tblGrid>
              <a:tr h="370840">
                <a:tc>
                  <a:txBody>
                    <a:bodyPr/>
                    <a:lstStyle/>
                    <a:p>
                      <a:r>
                        <a:rPr lang="en-US" dirty="0"/>
                        <a:t>Foundation and Alumni Relations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E0D18"/>
                    </a:solidFill>
                  </a:tcPr>
                </a:tc>
                <a:extLst>
                  <a:ext uri="{0D108BD9-81ED-4DB2-BD59-A6C34878D82A}">
                    <a16:rowId xmlns:a16="http://schemas.microsoft.com/office/drawing/2014/main" val="145234009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CRM - </a:t>
                      </a:r>
                      <a:r>
                        <a:rPr lang="en-US" dirty="0" err="1"/>
                        <a:t>Affinaquest</a:t>
                      </a:r>
                      <a:r>
                        <a:rPr lang="en-US" dirty="0"/>
                        <a:t> (Sales Cloud)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8D8D8"/>
                    </a:solidFill>
                  </a:tcPr>
                </a:tc>
                <a:extLst>
                  <a:ext uri="{0D108BD9-81ED-4DB2-BD59-A6C34878D82A}">
                    <a16:rowId xmlns:a16="http://schemas.microsoft.com/office/drawing/2014/main" val="340151819"/>
                  </a:ext>
                </a:extLst>
              </a:tr>
            </a:tbl>
          </a:graphicData>
        </a:graphic>
      </p:graphicFrame>
      <p:pic>
        <p:nvPicPr>
          <p:cNvPr id="2" name="Picture 1" descr="A black background with a black square&#10;&#10;Description automatically generated with medium confidence">
            <a:extLst>
              <a:ext uri="{FF2B5EF4-FFF2-40B4-BE49-F238E27FC236}">
                <a16:creationId xmlns:a16="http://schemas.microsoft.com/office/drawing/2014/main" id="{E45A62EA-C980-4CA0-EE4F-AE2712A55FF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5991498"/>
            <a:ext cx="2206711" cy="441342"/>
          </a:xfrm>
          <a:prstGeom prst="rect">
            <a:avLst/>
          </a:prstGeom>
          <a:effectLst/>
        </p:spPr>
      </p:pic>
    </p:spTree>
    <p:extLst>
      <p:ext uri="{BB962C8B-B14F-4D97-AF65-F5344CB8AC3E}">
        <p14:creationId xmlns:p14="http://schemas.microsoft.com/office/powerpoint/2010/main" val="3451350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D8D8D8"/>
        </a:solidFill>
        <a:effectLst/>
      </p:bgPr>
    </p:bg>
    <p:spTree>
      <p:nvGrpSpPr>
        <p:cNvPr id="1" name=""/>
        <p:cNvGrpSpPr/>
        <p:nvPr/>
      </p:nvGrpSpPr>
      <p:grpSpPr>
        <a:xfrm>
          <a:off x="0" y="0"/>
          <a:ext cx="0" cy="0"/>
          <a:chOff x="0" y="0"/>
          <a:chExt cx="0" cy="0"/>
        </a:xfrm>
      </p:grpSpPr>
      <p:sp>
        <p:nvSpPr>
          <p:cNvPr id="2" name="Text Placeholder 28">
            <a:extLst>
              <a:ext uri="{FF2B5EF4-FFF2-40B4-BE49-F238E27FC236}">
                <a16:creationId xmlns:a16="http://schemas.microsoft.com/office/drawing/2014/main" id="{EBC0B713-19A0-10B7-4309-421E5F95BD04}"/>
              </a:ext>
            </a:extLst>
          </p:cNvPr>
          <p:cNvSpPr txBox="1">
            <a:spLocks/>
          </p:cNvSpPr>
          <p:nvPr/>
        </p:nvSpPr>
        <p:spPr>
          <a:xfrm>
            <a:off x="223681" y="641172"/>
            <a:ext cx="5400371" cy="557977"/>
          </a:xfrm>
          <a:prstGeom prst="rect">
            <a:avLst/>
          </a:prstGeom>
          <a:solidFill>
            <a:schemeClr val="tx1"/>
          </a:solidFill>
          <a:ln>
            <a:noFill/>
            <a:prstDash/>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r" defTabSz="457200" rtl="0" eaLnBrk="1" latinLnBrk="0" hangingPunct="1">
              <a:spcBef>
                <a:spcPct val="0"/>
              </a:spcBef>
              <a:buNone/>
              <a:defRPr lang="en-US" sz="2400" b="0" i="0" kern="1200" spc="100" baseline="0">
                <a:solidFill>
                  <a:schemeClr val="accent1"/>
                </a:solidFill>
                <a:latin typeface="+mj-lt"/>
                <a:ea typeface="+mn-ea"/>
                <a:cs typeface="+mn-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b="1" dirty="0">
                <a:solidFill>
                  <a:srgbClr val="8E0D18"/>
                </a:solidFill>
              </a:rPr>
              <a:t>CRM – </a:t>
            </a:r>
            <a:r>
              <a:rPr lang="en-US" sz="2800" b="1" dirty="0" err="1">
                <a:solidFill>
                  <a:srgbClr val="8E0D18"/>
                </a:solidFill>
              </a:rPr>
              <a:t>Affinaquest</a:t>
            </a:r>
            <a:r>
              <a:rPr lang="en-US" sz="2800" b="1" dirty="0">
                <a:solidFill>
                  <a:srgbClr val="8E0D18"/>
                </a:solidFill>
              </a:rPr>
              <a:t> </a:t>
            </a:r>
            <a:r>
              <a:rPr kumimoji="0" lang="en-US" sz="2000" b="1" i="1" u="none" strike="noStrike" kern="1200" cap="none" spc="100" normalizeH="0" baseline="0" noProof="0" dirty="0">
                <a:ln>
                  <a:noFill/>
                </a:ln>
                <a:solidFill>
                  <a:srgbClr val="8E0D18"/>
                </a:solidFill>
                <a:effectLst/>
                <a:uLnTx/>
                <a:uFillTx/>
                <a:ea typeface="+mn-ea"/>
                <a:cs typeface="+mn-cs"/>
              </a:rPr>
              <a:t>(Sales Cloud)</a:t>
            </a:r>
            <a:r>
              <a:rPr lang="en-US" sz="2000" b="1" dirty="0">
                <a:solidFill>
                  <a:srgbClr val="8E0D18"/>
                </a:solidFill>
              </a:rPr>
              <a:t> </a:t>
            </a:r>
            <a:endParaRPr lang="en-US" sz="2800" b="1" dirty="0">
              <a:solidFill>
                <a:srgbClr val="8E0D18"/>
              </a:solidFill>
            </a:endParaRPr>
          </a:p>
        </p:txBody>
      </p:sp>
      <p:sp>
        <p:nvSpPr>
          <p:cNvPr id="4" name="Slide Number Placeholder 2">
            <a:extLst>
              <a:ext uri="{FF2B5EF4-FFF2-40B4-BE49-F238E27FC236}">
                <a16:creationId xmlns:a16="http://schemas.microsoft.com/office/drawing/2014/main" id="{078E0DA9-3273-8278-0510-6FD05E3BCD75}"/>
              </a:ext>
            </a:extLst>
          </p:cNvPr>
          <p:cNvSpPr>
            <a:spLocks noGrp="1"/>
          </p:cNvSpPr>
          <p:nvPr>
            <p:ph type="sldNum" sz="quarter" idx="12"/>
          </p:nvPr>
        </p:nvSpPr>
        <p:spPr>
          <a:xfrm>
            <a:off x="11110352" y="5828326"/>
            <a:ext cx="838199" cy="76768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8D65601-5AE2-46FC-B138-694DDD2B510D}" type="slidenum">
              <a:rPr kumimoji="0" lang="en-US" sz="2800" b="0" i="0" u="none" strike="noStrike" kern="1200" cap="none" spc="0" normalizeH="0" baseline="0" noProof="0" smtClean="0">
                <a:ln>
                  <a:noFill/>
                </a:ln>
                <a:solidFill>
                  <a:srgbClr val="8E0D18"/>
                </a:solidFill>
                <a:effectLst/>
                <a:uLnTx/>
                <a:uFillTx/>
                <a:latin typeface="ITC Giovanni Std Book"/>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22</a:t>
            </a:fld>
            <a:endParaRPr kumimoji="0" lang="en-US" sz="2800" b="0" i="0" u="none" strike="noStrike" kern="1200" cap="none" spc="0" normalizeH="0" baseline="0" noProof="0" dirty="0">
              <a:ln>
                <a:noFill/>
              </a:ln>
              <a:solidFill>
                <a:srgbClr val="8E0D18"/>
              </a:solidFill>
              <a:effectLst/>
              <a:uLnTx/>
              <a:uFillTx/>
              <a:latin typeface="ITC Giovanni Std Book"/>
              <a:ea typeface="+mn-ea"/>
              <a:cs typeface="+mn-cs"/>
            </a:endParaRP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8E92B802-165A-8F79-2D2B-DA1C1117DA9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5991498"/>
            <a:ext cx="2206711" cy="441342"/>
          </a:xfrm>
          <a:prstGeom prst="rect">
            <a:avLst/>
          </a:prstGeom>
          <a:effectLst/>
        </p:spPr>
      </p:pic>
      <p:pic>
        <p:nvPicPr>
          <p:cNvPr id="5" name="Picture 4">
            <a:extLst>
              <a:ext uri="{FF2B5EF4-FFF2-40B4-BE49-F238E27FC236}">
                <a16:creationId xmlns:a16="http://schemas.microsoft.com/office/drawing/2014/main" id="{B421B4EE-8DEE-B9AE-1BD2-9FF227D5F39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375987" y="1957846"/>
            <a:ext cx="6633875" cy="3451654"/>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038F3A44-43A1-1523-19C5-A310920D6803}"/>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82138" y="1921456"/>
            <a:ext cx="4821543" cy="3524435"/>
          </a:xfrm>
          <a:prstGeom prst="rect">
            <a:avLst/>
          </a:prstGeom>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5C848651-18FB-045C-6261-CBE7708ED6CB}"/>
              </a:ext>
            </a:extLst>
          </p:cNvPr>
          <p:cNvSpPr txBox="1"/>
          <p:nvPr/>
        </p:nvSpPr>
        <p:spPr>
          <a:xfrm>
            <a:off x="1618873" y="1423012"/>
            <a:ext cx="1948072" cy="400110"/>
          </a:xfrm>
          <a:prstGeom prst="rect">
            <a:avLst/>
          </a:prstGeom>
          <a:noFill/>
        </p:spPr>
        <p:txBody>
          <a:bodyPr wrap="square" rtlCol="0">
            <a:spAutoFit/>
          </a:bodyPr>
          <a:lstStyle/>
          <a:p>
            <a:pPr algn="ctr"/>
            <a:r>
              <a:rPr lang="en-US" sz="2000" b="1" dirty="0">
                <a:solidFill>
                  <a:srgbClr val="8E0D18"/>
                </a:solidFill>
              </a:rPr>
              <a:t>Legacy System</a:t>
            </a:r>
          </a:p>
        </p:txBody>
      </p:sp>
      <p:sp>
        <p:nvSpPr>
          <p:cNvPr id="10" name="TextBox 9">
            <a:extLst>
              <a:ext uri="{FF2B5EF4-FFF2-40B4-BE49-F238E27FC236}">
                <a16:creationId xmlns:a16="http://schemas.microsoft.com/office/drawing/2014/main" id="{2BFE151C-3186-449F-34A0-31BBD31A29E2}"/>
              </a:ext>
            </a:extLst>
          </p:cNvPr>
          <p:cNvSpPr txBox="1"/>
          <p:nvPr/>
        </p:nvSpPr>
        <p:spPr>
          <a:xfrm>
            <a:off x="7718889" y="1416916"/>
            <a:ext cx="1948072" cy="400110"/>
          </a:xfrm>
          <a:prstGeom prst="rect">
            <a:avLst/>
          </a:prstGeom>
          <a:noFill/>
        </p:spPr>
        <p:txBody>
          <a:bodyPr wrap="square" rtlCol="0">
            <a:spAutoFit/>
          </a:bodyPr>
          <a:lstStyle/>
          <a:p>
            <a:pPr algn="ctr"/>
            <a:r>
              <a:rPr lang="en-US" sz="2000" b="1" dirty="0" err="1">
                <a:solidFill>
                  <a:srgbClr val="8E0D18"/>
                </a:solidFill>
              </a:rPr>
              <a:t>Affinaquest</a:t>
            </a:r>
            <a:endParaRPr lang="en-US" sz="2000" b="1" dirty="0">
              <a:solidFill>
                <a:srgbClr val="8E0D18"/>
              </a:solidFill>
            </a:endParaRPr>
          </a:p>
        </p:txBody>
      </p:sp>
    </p:spTree>
    <p:extLst>
      <p:ext uri="{BB962C8B-B14F-4D97-AF65-F5344CB8AC3E}">
        <p14:creationId xmlns:p14="http://schemas.microsoft.com/office/powerpoint/2010/main" val="2460625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D8D8D8"/>
        </a:solidFill>
        <a:effectLst/>
      </p:bgPr>
    </p:bg>
    <p:spTree>
      <p:nvGrpSpPr>
        <p:cNvPr id="1" name=""/>
        <p:cNvGrpSpPr/>
        <p:nvPr/>
      </p:nvGrpSpPr>
      <p:grpSpPr>
        <a:xfrm>
          <a:off x="0" y="0"/>
          <a:ext cx="0" cy="0"/>
          <a:chOff x="0" y="0"/>
          <a:chExt cx="0" cy="0"/>
        </a:xfrm>
      </p:grpSpPr>
      <p:sp>
        <p:nvSpPr>
          <p:cNvPr id="3" name="Text Placeholder 28">
            <a:extLst>
              <a:ext uri="{FF2B5EF4-FFF2-40B4-BE49-F238E27FC236}">
                <a16:creationId xmlns:a16="http://schemas.microsoft.com/office/drawing/2014/main" id="{018F7CED-314F-5595-4D43-BCA27F675076}"/>
              </a:ext>
            </a:extLst>
          </p:cNvPr>
          <p:cNvSpPr txBox="1">
            <a:spLocks/>
          </p:cNvSpPr>
          <p:nvPr/>
        </p:nvSpPr>
        <p:spPr>
          <a:xfrm>
            <a:off x="223681" y="641172"/>
            <a:ext cx="4318823" cy="557977"/>
          </a:xfrm>
          <a:prstGeom prst="rect">
            <a:avLst/>
          </a:prstGeom>
          <a:solidFill>
            <a:schemeClr val="tx1"/>
          </a:solidFill>
          <a:ln>
            <a:noFill/>
            <a:prstDash/>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r" defTabSz="457200" rtl="0" eaLnBrk="1" latinLnBrk="0" hangingPunct="1">
              <a:spcBef>
                <a:spcPct val="0"/>
              </a:spcBef>
              <a:buNone/>
              <a:defRPr lang="en-US" sz="2400" b="0" i="0" kern="1200" spc="100" baseline="0">
                <a:solidFill>
                  <a:schemeClr val="accent1"/>
                </a:solidFill>
                <a:latin typeface="+mj-lt"/>
                <a:ea typeface="+mn-ea"/>
                <a:cs typeface="+mn-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b="1" dirty="0">
                <a:solidFill>
                  <a:srgbClr val="8E0D18"/>
                </a:solidFill>
              </a:rPr>
              <a:t>Scarlet Journey (CRM)</a:t>
            </a:r>
          </a:p>
        </p:txBody>
      </p:sp>
      <p:graphicFrame>
        <p:nvGraphicFramePr>
          <p:cNvPr id="2" name="Table 4">
            <a:extLst>
              <a:ext uri="{FF2B5EF4-FFF2-40B4-BE49-F238E27FC236}">
                <a16:creationId xmlns:a16="http://schemas.microsoft.com/office/drawing/2014/main" id="{6F429E7B-34D7-41F9-EEB2-8D361818D30D}"/>
              </a:ext>
            </a:extLst>
          </p:cNvPr>
          <p:cNvGraphicFramePr>
            <a:graphicFrameLocks noGrp="1"/>
          </p:cNvGraphicFramePr>
          <p:nvPr>
            <p:extLst>
              <p:ext uri="{D42A27DB-BD31-4B8C-83A1-F6EECF244321}">
                <p14:modId xmlns:p14="http://schemas.microsoft.com/office/powerpoint/2010/main" val="1521988477"/>
              </p:ext>
            </p:extLst>
          </p:nvPr>
        </p:nvGraphicFramePr>
        <p:xfrm>
          <a:off x="1573132" y="2647650"/>
          <a:ext cx="9045736" cy="1562700"/>
        </p:xfrm>
        <a:graphic>
          <a:graphicData uri="http://schemas.openxmlformats.org/drawingml/2006/table">
            <a:tbl>
              <a:tblPr firstRow="1" bandRow="1">
                <a:tableStyleId>{5C22544A-7EE6-4342-B048-85BDC9FD1C3A}</a:tableStyleId>
              </a:tblPr>
              <a:tblGrid>
                <a:gridCol w="9045736">
                  <a:extLst>
                    <a:ext uri="{9D8B030D-6E8A-4147-A177-3AD203B41FA5}">
                      <a16:colId xmlns:a16="http://schemas.microsoft.com/office/drawing/2014/main" val="1700766638"/>
                    </a:ext>
                  </a:extLst>
                </a:gridCol>
              </a:tblGrid>
              <a:tr h="336499">
                <a:tc>
                  <a:txBody>
                    <a:bodyPr/>
                    <a:lstStyle/>
                    <a:p>
                      <a:r>
                        <a:rPr lang="en-US" sz="2000" baseline="0" dirty="0"/>
                        <a:t>Next Steps</a:t>
                      </a:r>
                      <a:endParaRPr lang="en-US" sz="2000" dirty="0"/>
                    </a:p>
                  </a:txBody>
                  <a:tcPr marL="80310" marR="80310" marT="40155" marB="40155">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E0D18"/>
                    </a:solidFill>
                  </a:tcPr>
                </a:tc>
                <a:extLst>
                  <a:ext uri="{0D108BD9-81ED-4DB2-BD59-A6C34878D82A}">
                    <a16:rowId xmlns:a16="http://schemas.microsoft.com/office/drawing/2014/main" val="1082183858"/>
                  </a:ext>
                </a:extLst>
              </a:tr>
              <a:tr h="1059541">
                <a:tc>
                  <a:txBody>
                    <a:bodyPr/>
                    <a:lstStyle/>
                    <a:p>
                      <a:pPr marL="285750" indent="-285750">
                        <a:buClr>
                          <a:srgbClr val="8E0D18"/>
                        </a:buClr>
                        <a:buFont typeface="Arial" panose="020B0604020202020204" pitchFamily="34" charset="0"/>
                        <a:buChar char="•"/>
                      </a:pPr>
                      <a:r>
                        <a:rPr lang="en-US" sz="1800" dirty="0">
                          <a:solidFill>
                            <a:schemeClr val="bg1">
                              <a:lumMod val="85000"/>
                              <a:lumOff val="15000"/>
                            </a:schemeClr>
                          </a:solidFill>
                        </a:rPr>
                        <a:t>Continue</a:t>
                      </a:r>
                      <a:r>
                        <a:rPr lang="en-US" sz="1800" baseline="0" dirty="0">
                          <a:solidFill>
                            <a:schemeClr val="bg1">
                              <a:lumMod val="85000"/>
                              <a:lumOff val="15000"/>
                            </a:schemeClr>
                          </a:solidFill>
                        </a:rPr>
                        <a:t> and complete phases 1 and 2 for Enrollment Management and Foundation</a:t>
                      </a:r>
                    </a:p>
                    <a:p>
                      <a:pPr marL="285750" indent="-285750">
                        <a:buClr>
                          <a:srgbClr val="8E0D18"/>
                        </a:buClr>
                        <a:buFont typeface="Arial" panose="020B0604020202020204" pitchFamily="34" charset="0"/>
                        <a:buChar char="•"/>
                      </a:pPr>
                      <a:r>
                        <a:rPr lang="en-US" sz="1800" baseline="0" dirty="0">
                          <a:solidFill>
                            <a:schemeClr val="bg1">
                              <a:lumMod val="85000"/>
                              <a:lumOff val="15000"/>
                            </a:schemeClr>
                          </a:solidFill>
                        </a:rPr>
                        <a:t>Implement Phase 3 - Athletics</a:t>
                      </a:r>
                    </a:p>
                    <a:p>
                      <a:pPr marL="285750" indent="-285750">
                        <a:buClr>
                          <a:srgbClr val="8E0D18"/>
                        </a:buClr>
                        <a:buFont typeface="Arial" panose="020B0604020202020204" pitchFamily="34" charset="0"/>
                        <a:buChar char="•"/>
                      </a:pPr>
                      <a:r>
                        <a:rPr lang="en-US" sz="1800" baseline="0" dirty="0">
                          <a:solidFill>
                            <a:schemeClr val="bg1">
                              <a:lumMod val="85000"/>
                              <a:lumOff val="15000"/>
                            </a:schemeClr>
                          </a:solidFill>
                        </a:rPr>
                        <a:t>Reassess research and corporate engagement</a:t>
                      </a:r>
                    </a:p>
                    <a:p>
                      <a:pPr marL="285750" indent="-285750">
                        <a:buClr>
                          <a:srgbClr val="8E0D18"/>
                        </a:buClr>
                        <a:buFont typeface="Arial" panose="020B0604020202020204" pitchFamily="34" charset="0"/>
                        <a:buChar char="•"/>
                      </a:pPr>
                      <a:r>
                        <a:rPr lang="en-US" sz="1800" dirty="0">
                          <a:solidFill>
                            <a:schemeClr val="bg1">
                              <a:lumMod val="85000"/>
                              <a:lumOff val="15000"/>
                            </a:schemeClr>
                          </a:solidFill>
                        </a:rPr>
                        <a:t>Continue</a:t>
                      </a:r>
                      <a:r>
                        <a:rPr lang="en-US" sz="1800" baseline="0" dirty="0">
                          <a:solidFill>
                            <a:schemeClr val="bg1">
                              <a:lumMod val="85000"/>
                              <a:lumOff val="15000"/>
                            </a:schemeClr>
                          </a:solidFill>
                        </a:rPr>
                        <a:t> to evolve roadmap</a:t>
                      </a:r>
                      <a:endParaRPr lang="en-US" sz="1800" dirty="0">
                        <a:solidFill>
                          <a:schemeClr val="bg1">
                            <a:lumMod val="85000"/>
                            <a:lumOff val="15000"/>
                          </a:schemeClr>
                        </a:solidFill>
                      </a:endParaRPr>
                    </a:p>
                  </a:txBody>
                  <a:tcPr marL="80310" marR="80310" marT="40155" marB="40155">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8D8D8"/>
                    </a:solidFill>
                  </a:tcPr>
                </a:tc>
                <a:extLst>
                  <a:ext uri="{0D108BD9-81ED-4DB2-BD59-A6C34878D82A}">
                    <a16:rowId xmlns:a16="http://schemas.microsoft.com/office/drawing/2014/main" val="3250959192"/>
                  </a:ext>
                </a:extLst>
              </a:tr>
            </a:tbl>
          </a:graphicData>
        </a:graphic>
      </p:graphicFrame>
      <p:sp>
        <p:nvSpPr>
          <p:cNvPr id="4" name="Slide Number Placeholder 2">
            <a:extLst>
              <a:ext uri="{FF2B5EF4-FFF2-40B4-BE49-F238E27FC236}">
                <a16:creationId xmlns:a16="http://schemas.microsoft.com/office/drawing/2014/main" id="{078E0DA9-3273-8278-0510-6FD05E3BCD75}"/>
              </a:ext>
            </a:extLst>
          </p:cNvPr>
          <p:cNvSpPr>
            <a:spLocks noGrp="1"/>
          </p:cNvSpPr>
          <p:nvPr>
            <p:ph type="sldNum" sz="quarter" idx="12"/>
          </p:nvPr>
        </p:nvSpPr>
        <p:spPr>
          <a:xfrm>
            <a:off x="11110352" y="5828326"/>
            <a:ext cx="838199" cy="76768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8D65601-5AE2-46FC-B138-694DDD2B510D}" type="slidenum">
              <a:rPr kumimoji="0" lang="en-US" sz="2800" b="0" i="0" u="none" strike="noStrike" kern="1200" cap="none" spc="0" normalizeH="0" baseline="0" noProof="0" smtClean="0">
                <a:ln>
                  <a:noFill/>
                </a:ln>
                <a:solidFill>
                  <a:srgbClr val="8E0D18"/>
                </a:solidFill>
                <a:effectLst/>
                <a:uLnTx/>
                <a:uFillTx/>
                <a:latin typeface="ITC Giovanni Std Book"/>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23</a:t>
            </a:fld>
            <a:endParaRPr kumimoji="0" lang="en-US" sz="2800" b="0" i="0" u="none" strike="noStrike" kern="1200" cap="none" spc="0" normalizeH="0" baseline="0" noProof="0" dirty="0">
              <a:ln>
                <a:noFill/>
              </a:ln>
              <a:solidFill>
                <a:srgbClr val="8E0D18"/>
              </a:solidFill>
              <a:effectLst/>
              <a:uLnTx/>
              <a:uFillTx/>
              <a:latin typeface="ITC Giovanni Std Book"/>
              <a:ea typeface="+mn-ea"/>
              <a:cs typeface="+mn-cs"/>
            </a:endParaRPr>
          </a:p>
        </p:txBody>
      </p:sp>
      <p:pic>
        <p:nvPicPr>
          <p:cNvPr id="5" name="Picture 4">
            <a:extLst>
              <a:ext uri="{FF2B5EF4-FFF2-40B4-BE49-F238E27FC236}">
                <a16:creationId xmlns:a16="http://schemas.microsoft.com/office/drawing/2014/main" id="{5BDBE151-08EB-4F6A-E395-88F2469CD55A}"/>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22950"/>
          <a:stretch/>
        </p:blipFill>
        <p:spPr>
          <a:xfrm>
            <a:off x="243449" y="5937839"/>
            <a:ext cx="1251749" cy="557977"/>
          </a:xfrm>
          <a:prstGeom prst="rect">
            <a:avLst/>
          </a:prstGeom>
        </p:spPr>
      </p:pic>
    </p:spTree>
    <p:extLst>
      <p:ext uri="{BB962C8B-B14F-4D97-AF65-F5344CB8AC3E}">
        <p14:creationId xmlns:p14="http://schemas.microsoft.com/office/powerpoint/2010/main" val="1720913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D8D8D8"/>
        </a:solidFill>
        <a:effectLst/>
      </p:bgPr>
    </p:bg>
    <p:spTree>
      <p:nvGrpSpPr>
        <p:cNvPr id="1" name=""/>
        <p:cNvGrpSpPr/>
        <p:nvPr/>
      </p:nvGrpSpPr>
      <p:grpSpPr>
        <a:xfrm>
          <a:off x="0" y="0"/>
          <a:ext cx="0" cy="0"/>
          <a:chOff x="0" y="0"/>
          <a:chExt cx="0" cy="0"/>
        </a:xfrm>
      </p:grpSpPr>
      <p:graphicFrame>
        <p:nvGraphicFramePr>
          <p:cNvPr id="2" name="Table 4">
            <a:extLst>
              <a:ext uri="{FF2B5EF4-FFF2-40B4-BE49-F238E27FC236}">
                <a16:creationId xmlns:a16="http://schemas.microsoft.com/office/drawing/2014/main" id="{6F429E7B-34D7-41F9-EEB2-8D361818D30D}"/>
              </a:ext>
            </a:extLst>
          </p:cNvPr>
          <p:cNvGraphicFramePr>
            <a:graphicFrameLocks noGrp="1"/>
          </p:cNvGraphicFramePr>
          <p:nvPr>
            <p:extLst>
              <p:ext uri="{D42A27DB-BD31-4B8C-83A1-F6EECF244321}">
                <p14:modId xmlns:p14="http://schemas.microsoft.com/office/powerpoint/2010/main" val="675704890"/>
              </p:ext>
            </p:extLst>
          </p:nvPr>
        </p:nvGraphicFramePr>
        <p:xfrm>
          <a:off x="545892" y="1384882"/>
          <a:ext cx="10983559" cy="4552285"/>
        </p:xfrm>
        <a:graphic>
          <a:graphicData uri="http://schemas.openxmlformats.org/drawingml/2006/table">
            <a:tbl>
              <a:tblPr firstRow="1" bandRow="1">
                <a:tableStyleId>{5C22544A-7EE6-4342-B048-85BDC9FD1C3A}</a:tableStyleId>
              </a:tblPr>
              <a:tblGrid>
                <a:gridCol w="3632052">
                  <a:extLst>
                    <a:ext uri="{9D8B030D-6E8A-4147-A177-3AD203B41FA5}">
                      <a16:colId xmlns:a16="http://schemas.microsoft.com/office/drawing/2014/main" val="1700766638"/>
                    </a:ext>
                  </a:extLst>
                </a:gridCol>
                <a:gridCol w="3328988">
                  <a:extLst>
                    <a:ext uri="{9D8B030D-6E8A-4147-A177-3AD203B41FA5}">
                      <a16:colId xmlns:a16="http://schemas.microsoft.com/office/drawing/2014/main" val="3153360831"/>
                    </a:ext>
                  </a:extLst>
                </a:gridCol>
                <a:gridCol w="4022519">
                  <a:extLst>
                    <a:ext uri="{9D8B030D-6E8A-4147-A177-3AD203B41FA5}">
                      <a16:colId xmlns:a16="http://schemas.microsoft.com/office/drawing/2014/main" val="1924003771"/>
                    </a:ext>
                  </a:extLst>
                </a:gridCol>
              </a:tblGrid>
              <a:tr h="333954">
                <a:tc gridSpan="3">
                  <a:txBody>
                    <a:bodyPr/>
                    <a:lstStyle/>
                    <a:p>
                      <a:r>
                        <a:rPr lang="en-US" sz="1800" dirty="0"/>
                        <a:t>Background</a:t>
                      </a:r>
                    </a:p>
                  </a:txBody>
                  <a:tcPr marL="80310" marR="80310" marT="40155" marB="40155">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E0D18"/>
                    </a:solidFill>
                  </a:tcPr>
                </a:tc>
                <a:tc hMerge="1">
                  <a:txBody>
                    <a:bodyPr/>
                    <a:lstStyle/>
                    <a:p>
                      <a:endParaRPr lang="en-US" dirty="0"/>
                    </a:p>
                  </a:txBody>
                  <a:tcPr/>
                </a:tc>
                <a:tc hMerge="1">
                  <a:txBody>
                    <a:bodyPr/>
                    <a:lstStyle/>
                    <a:p>
                      <a:endParaRPr lang="en-US" sz="1600" dirty="0"/>
                    </a:p>
                  </a:txBody>
                  <a:tcPr marL="80310" marR="80310" marT="40155" marB="40155">
                    <a:solidFill>
                      <a:srgbClr val="8E0D18"/>
                    </a:solidFill>
                  </a:tcPr>
                </a:tc>
                <a:extLst>
                  <a:ext uri="{0D108BD9-81ED-4DB2-BD59-A6C34878D82A}">
                    <a16:rowId xmlns:a16="http://schemas.microsoft.com/office/drawing/2014/main" val="1082183858"/>
                  </a:ext>
                </a:extLst>
              </a:tr>
              <a:tr h="842092">
                <a:tc gridSpan="3">
                  <a:txBody>
                    <a:bodyPr/>
                    <a:lstStyle/>
                    <a:p>
                      <a:pPr marL="0" indent="0">
                        <a:buFont typeface="Arial" panose="020B0604020202020204" pitchFamily="34" charset="0"/>
                        <a:buNone/>
                        <a:defRPr/>
                      </a:pPr>
                      <a:r>
                        <a:rPr lang="en-US" sz="1600" dirty="0">
                          <a:solidFill>
                            <a:schemeClr val="bg1">
                              <a:lumMod val="85000"/>
                              <a:lumOff val="15000"/>
                            </a:schemeClr>
                          </a:solidFill>
                        </a:rPr>
                        <a:t>The HR/Payroll Transformation Initiative is designed to transform the university’s human resources and payroll processing services by standardizing practices, improving collaborations, and advancing a single identity and culture. This multi-year initiative will include the implementation of Oracle’s HCM cloud-based solution.</a:t>
                      </a:r>
                    </a:p>
                  </a:txBody>
                  <a:tcPr marL="80310" marR="80310" marT="40155" marB="40155">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8D8D8"/>
                    </a:solidFill>
                  </a:tcPr>
                </a:tc>
                <a:tc hMerge="1">
                  <a:txBody>
                    <a:bodyPr/>
                    <a:lstStyle/>
                    <a:p>
                      <a:endParaRPr lang="en-US" dirty="0"/>
                    </a:p>
                  </a:txBody>
                  <a:tcPr/>
                </a:tc>
                <a:tc hMerge="1">
                  <a:txBody>
                    <a:bodyPr/>
                    <a:lstStyle/>
                    <a:p>
                      <a:endParaRPr lang="en-US" sz="1600" dirty="0"/>
                    </a:p>
                  </a:txBody>
                  <a:tcPr marL="80310" marR="80310" marT="40155" marB="40155">
                    <a:solidFill>
                      <a:srgbClr val="D8D8D8"/>
                    </a:solidFill>
                  </a:tcPr>
                </a:tc>
                <a:extLst>
                  <a:ext uri="{0D108BD9-81ED-4DB2-BD59-A6C34878D82A}">
                    <a16:rowId xmlns:a16="http://schemas.microsoft.com/office/drawing/2014/main" val="3250959192"/>
                  </a:ext>
                </a:extLst>
              </a:tr>
              <a:tr h="333954">
                <a:tc>
                  <a:txBody>
                    <a:bodyPr/>
                    <a:lstStyle/>
                    <a:p>
                      <a:r>
                        <a:rPr lang="en-US" sz="1600" b="1" dirty="0">
                          <a:solidFill>
                            <a:srgbClr val="EEEEEE"/>
                          </a:solidFill>
                        </a:rPr>
                        <a:t>Accomplishments</a:t>
                      </a:r>
                    </a:p>
                  </a:txBody>
                  <a:tcPr marL="80310" marR="80310" marT="40155" marB="40155">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E0D18"/>
                    </a:solidFill>
                  </a:tcPr>
                </a:tc>
                <a:tc>
                  <a:txBody>
                    <a:bodyPr/>
                    <a:lstStyle/>
                    <a:p>
                      <a:r>
                        <a:rPr lang="en-US" sz="1800" b="1" dirty="0">
                          <a:solidFill>
                            <a:srgbClr val="EEEEEE"/>
                          </a:solidFill>
                        </a:rPr>
                        <a:t>Current Status</a:t>
                      </a:r>
                    </a:p>
                  </a:txBody>
                  <a:tcPr marL="80310" marR="80310" marT="40155" marB="40155">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E0D18"/>
                    </a:solidFill>
                  </a:tcPr>
                </a:tc>
                <a:tc>
                  <a:txBody>
                    <a:bodyPr/>
                    <a:lstStyle/>
                    <a:p>
                      <a:r>
                        <a:rPr lang="en-US" sz="1800" b="1" dirty="0">
                          <a:solidFill>
                            <a:srgbClr val="EEEEEE"/>
                          </a:solidFill>
                        </a:rPr>
                        <a:t>Next Steps</a:t>
                      </a:r>
                    </a:p>
                  </a:txBody>
                  <a:tcPr marL="80310" marR="80310" marT="40155" marB="40155">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E0D18"/>
                    </a:solidFill>
                  </a:tcPr>
                </a:tc>
                <a:extLst>
                  <a:ext uri="{0D108BD9-81ED-4DB2-BD59-A6C34878D82A}">
                    <a16:rowId xmlns:a16="http://schemas.microsoft.com/office/drawing/2014/main" val="2480740899"/>
                  </a:ext>
                </a:extLst>
              </a:tr>
              <a:tr h="3000933">
                <a:tc>
                  <a:txBody>
                    <a:bodyPr/>
                    <a:lstStyle/>
                    <a:p>
                      <a:pPr marL="171450" lvl="0" indent="-171450">
                        <a:spcBef>
                          <a:spcPts val="800"/>
                        </a:spcBef>
                        <a:spcAft>
                          <a:spcPts val="0"/>
                        </a:spcAft>
                        <a:buClr>
                          <a:srgbClr val="8E0D18"/>
                        </a:buClr>
                        <a:buFont typeface="Arial" panose="020B0604020202020204" pitchFamily="34" charset="0"/>
                        <a:buChar char="•"/>
                        <a:tabLst>
                          <a:tab pos="609585" algn="l"/>
                        </a:tabLst>
                      </a:pPr>
                      <a:r>
                        <a:rPr lang="en-US" sz="1600" kern="1200" dirty="0">
                          <a:solidFill>
                            <a:schemeClr val="bg1">
                              <a:lumMod val="85000"/>
                              <a:lumOff val="15000"/>
                            </a:schemeClr>
                          </a:solidFill>
                          <a:effectLst/>
                          <a:latin typeface="+mn-lt"/>
                          <a:ea typeface="Cambria" panose="02040503050406030204" pitchFamily="18" charset="0"/>
                          <a:cs typeface="Calibri" panose="020F0502020204030204" pitchFamily="34" charset="0"/>
                        </a:rPr>
                        <a:t>Completed system</a:t>
                      </a:r>
                      <a:r>
                        <a:rPr lang="en-US" sz="1600" kern="1200" baseline="0" dirty="0">
                          <a:solidFill>
                            <a:schemeClr val="bg1">
                              <a:lumMod val="85000"/>
                              <a:lumOff val="15000"/>
                            </a:schemeClr>
                          </a:solidFill>
                          <a:effectLst/>
                          <a:latin typeface="+mn-lt"/>
                          <a:ea typeface="Cambria" panose="02040503050406030204" pitchFamily="18" charset="0"/>
                          <a:cs typeface="Calibri" panose="020F0502020204030204" pitchFamily="34" charset="0"/>
                        </a:rPr>
                        <a:t> review for technical requirements gathering</a:t>
                      </a:r>
                      <a:endParaRPr lang="en-US" sz="1600" kern="1200" dirty="0">
                        <a:solidFill>
                          <a:schemeClr val="bg1">
                            <a:lumMod val="85000"/>
                            <a:lumOff val="15000"/>
                          </a:schemeClr>
                        </a:solidFill>
                        <a:effectLst/>
                        <a:latin typeface="+mn-lt"/>
                        <a:ea typeface="Cambria" panose="02040503050406030204" pitchFamily="18" charset="0"/>
                        <a:cs typeface="Calibri" panose="020F0502020204030204" pitchFamily="34" charset="0"/>
                      </a:endParaRPr>
                    </a:p>
                    <a:p>
                      <a:pPr marL="171450" lvl="0" indent="-171450">
                        <a:spcBef>
                          <a:spcPts val="800"/>
                        </a:spcBef>
                        <a:spcAft>
                          <a:spcPts val="0"/>
                        </a:spcAft>
                        <a:buClr>
                          <a:srgbClr val="8E0D18"/>
                        </a:buClr>
                        <a:buFont typeface="Arial" panose="020B0604020202020204" pitchFamily="34" charset="0"/>
                        <a:buChar char="•"/>
                        <a:tabLst>
                          <a:tab pos="609585" algn="l"/>
                        </a:tabLst>
                      </a:pPr>
                      <a:r>
                        <a:rPr lang="en-US" sz="1600" kern="1200" dirty="0">
                          <a:solidFill>
                            <a:schemeClr val="bg1">
                              <a:lumMod val="85000"/>
                              <a:lumOff val="15000"/>
                            </a:schemeClr>
                          </a:solidFill>
                          <a:effectLst/>
                          <a:latin typeface="+mn-lt"/>
                          <a:ea typeface="Cambria" panose="02040503050406030204" pitchFamily="18" charset="0"/>
                          <a:cs typeface="Calibri" panose="020F0502020204030204" pitchFamily="34" charset="0"/>
                        </a:rPr>
                        <a:t>Kicked off functional</a:t>
                      </a:r>
                      <a:r>
                        <a:rPr lang="en-US" sz="1600" kern="1200" baseline="0" dirty="0">
                          <a:solidFill>
                            <a:schemeClr val="bg1">
                              <a:lumMod val="85000"/>
                              <a:lumOff val="15000"/>
                            </a:schemeClr>
                          </a:solidFill>
                          <a:effectLst/>
                          <a:latin typeface="+mn-lt"/>
                          <a:ea typeface="Cambria" panose="02040503050406030204" pitchFamily="18" charset="0"/>
                          <a:cs typeface="Calibri" panose="020F0502020204030204" pitchFamily="34" charset="0"/>
                        </a:rPr>
                        <a:t> business process review (BPR) – </a:t>
                      </a:r>
                      <a:r>
                        <a:rPr lang="en-US" sz="1600" i="1" kern="1200" baseline="0" dirty="0">
                          <a:solidFill>
                            <a:schemeClr val="bg1">
                              <a:lumMod val="85000"/>
                              <a:lumOff val="15000"/>
                            </a:schemeClr>
                          </a:solidFill>
                          <a:effectLst/>
                          <a:latin typeface="+mn-lt"/>
                          <a:ea typeface="Cambria" panose="02040503050406030204" pitchFamily="18" charset="0"/>
                          <a:cs typeface="Calibri" panose="020F0502020204030204" pitchFamily="34" charset="0"/>
                        </a:rPr>
                        <a:t>current state assessments</a:t>
                      </a:r>
                      <a:endParaRPr lang="en-US" sz="1600" i="1" kern="1200" dirty="0">
                        <a:solidFill>
                          <a:schemeClr val="bg1">
                            <a:lumMod val="85000"/>
                            <a:lumOff val="15000"/>
                          </a:schemeClr>
                        </a:solidFill>
                        <a:effectLst/>
                        <a:latin typeface="+mn-lt"/>
                        <a:ea typeface="Cambria" panose="02040503050406030204" pitchFamily="18" charset="0"/>
                        <a:cs typeface="Calibri" panose="020F0502020204030204" pitchFamily="34" charset="0"/>
                      </a:endParaRPr>
                    </a:p>
                    <a:p>
                      <a:pPr marL="171450" lvl="0" indent="-171450">
                        <a:spcBef>
                          <a:spcPts val="800"/>
                        </a:spcBef>
                        <a:spcAft>
                          <a:spcPts val="0"/>
                        </a:spcAft>
                        <a:buClr>
                          <a:srgbClr val="8E0D18"/>
                        </a:buClr>
                        <a:buFont typeface="Arial" panose="020B0604020202020204" pitchFamily="34" charset="0"/>
                        <a:buChar char="•"/>
                        <a:tabLst>
                          <a:tab pos="609585" algn="l"/>
                        </a:tabLst>
                      </a:pPr>
                      <a:r>
                        <a:rPr lang="en-US" sz="1600" kern="1200" dirty="0">
                          <a:solidFill>
                            <a:schemeClr val="bg1">
                              <a:lumMod val="85000"/>
                              <a:lumOff val="15000"/>
                            </a:schemeClr>
                          </a:solidFill>
                          <a:effectLst/>
                          <a:latin typeface="+mn-lt"/>
                          <a:ea typeface="Cambria" panose="02040503050406030204" pitchFamily="18" charset="0"/>
                          <a:cs typeface="Calibri" panose="020F0502020204030204" pitchFamily="34" charset="0"/>
                        </a:rPr>
                        <a:t>Established Design Review Board</a:t>
                      </a:r>
                    </a:p>
                    <a:p>
                      <a:pPr marL="171450" lvl="0" indent="-171450">
                        <a:spcBef>
                          <a:spcPts val="800"/>
                        </a:spcBef>
                        <a:spcAft>
                          <a:spcPts val="0"/>
                        </a:spcAft>
                        <a:buClr>
                          <a:srgbClr val="8E0D18"/>
                        </a:buClr>
                        <a:buFont typeface="Arial" panose="020B0604020202020204" pitchFamily="34" charset="0"/>
                        <a:buChar char="•"/>
                        <a:tabLst>
                          <a:tab pos="609585" algn="l"/>
                        </a:tabLst>
                      </a:pPr>
                      <a:r>
                        <a:rPr lang="en-US" sz="1600" kern="1200" dirty="0">
                          <a:solidFill>
                            <a:schemeClr val="bg1">
                              <a:lumMod val="85000"/>
                              <a:lumOff val="15000"/>
                            </a:schemeClr>
                          </a:solidFill>
                          <a:effectLst/>
                          <a:latin typeface="+mn-lt"/>
                          <a:ea typeface="Cambria" panose="02040503050406030204" pitchFamily="18" charset="0"/>
                          <a:cs typeface="Calibri" panose="020F0502020204030204" pitchFamily="34" charset="0"/>
                        </a:rPr>
                        <a:t>Kicked off interactive design and prototype (IDP)</a:t>
                      </a:r>
                      <a:r>
                        <a:rPr lang="en-US" sz="1600" kern="1200" baseline="0" dirty="0">
                          <a:solidFill>
                            <a:schemeClr val="bg1">
                              <a:lumMod val="85000"/>
                              <a:lumOff val="15000"/>
                            </a:schemeClr>
                          </a:solidFill>
                          <a:effectLst/>
                          <a:latin typeface="+mn-lt"/>
                          <a:ea typeface="Cambria" panose="02040503050406030204" pitchFamily="18" charset="0"/>
                          <a:cs typeface="Calibri" panose="020F0502020204030204" pitchFamily="34" charset="0"/>
                        </a:rPr>
                        <a:t> sessions</a:t>
                      </a:r>
                    </a:p>
                    <a:p>
                      <a:pPr marL="171450" lvl="0" indent="-171450">
                        <a:spcBef>
                          <a:spcPts val="800"/>
                        </a:spcBef>
                        <a:spcAft>
                          <a:spcPts val="0"/>
                        </a:spcAft>
                        <a:buClr>
                          <a:srgbClr val="8E0D18"/>
                        </a:buClr>
                        <a:buFont typeface="Arial" panose="020B0604020202020204" pitchFamily="34" charset="0"/>
                        <a:buChar char="•"/>
                        <a:tabLst>
                          <a:tab pos="609585" algn="l"/>
                        </a:tabLst>
                      </a:pPr>
                      <a:r>
                        <a:rPr lang="en-US" sz="1600" kern="1200" baseline="0" dirty="0">
                          <a:solidFill>
                            <a:schemeClr val="bg1">
                              <a:lumMod val="85000"/>
                              <a:lumOff val="15000"/>
                            </a:schemeClr>
                          </a:solidFill>
                          <a:effectLst/>
                          <a:latin typeface="+mn-lt"/>
                          <a:ea typeface="Cambria" panose="02040503050406030204" pitchFamily="18" charset="0"/>
                          <a:cs typeface="Calibri" panose="020F0502020204030204" pitchFamily="34" charset="0"/>
                        </a:rPr>
                        <a:t>Established and kicked off Change Agent Network (CAN)</a:t>
                      </a:r>
                      <a:endParaRPr lang="en-US" sz="1600" kern="1200" dirty="0">
                        <a:solidFill>
                          <a:schemeClr val="bg1">
                            <a:lumMod val="85000"/>
                            <a:lumOff val="15000"/>
                          </a:schemeClr>
                        </a:solidFill>
                        <a:effectLst/>
                        <a:latin typeface="+mn-lt"/>
                        <a:ea typeface="Cambria" panose="02040503050406030204" pitchFamily="18" charset="0"/>
                        <a:cs typeface="Calibri" panose="020F0502020204030204" pitchFamily="34" charset="0"/>
                      </a:endParaRPr>
                    </a:p>
                  </a:txBody>
                  <a:tcPr marL="80310" marR="80310" marT="40155" marB="40155">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marL="171450" lvl="0" indent="-171450" algn="l" defTabSz="457200" rtl="0" eaLnBrk="1" latinLnBrk="0" hangingPunct="1">
                        <a:spcBef>
                          <a:spcPts val="800"/>
                        </a:spcBef>
                        <a:spcAft>
                          <a:spcPts val="0"/>
                        </a:spcAft>
                        <a:buClr>
                          <a:srgbClr val="8E0D18"/>
                        </a:buClr>
                        <a:buFont typeface="Arial" panose="020B0604020202020204" pitchFamily="34" charset="0"/>
                        <a:buChar char="•"/>
                        <a:tabLst>
                          <a:tab pos="609585" algn="l"/>
                        </a:tabLst>
                      </a:pPr>
                      <a:r>
                        <a:rPr lang="en-US" sz="1600" kern="1200" dirty="0">
                          <a:solidFill>
                            <a:schemeClr val="bg1">
                              <a:lumMod val="85000"/>
                              <a:lumOff val="15000"/>
                            </a:schemeClr>
                          </a:solidFill>
                          <a:effectLst/>
                          <a:latin typeface="+mn-lt"/>
                          <a:ea typeface="Cambria" panose="02040503050406030204" pitchFamily="18" charset="0"/>
                          <a:cs typeface="Calibri" panose="020F0502020204030204" pitchFamily="34" charset="0"/>
                        </a:rPr>
                        <a:t>Continue BPR, IDP and CAN sessions</a:t>
                      </a:r>
                    </a:p>
                    <a:p>
                      <a:pPr marL="171450" lvl="0" indent="-171450" algn="l" defTabSz="457200" rtl="0" eaLnBrk="1" latinLnBrk="0" hangingPunct="1">
                        <a:spcBef>
                          <a:spcPts val="800"/>
                        </a:spcBef>
                        <a:spcAft>
                          <a:spcPts val="0"/>
                        </a:spcAft>
                        <a:buClr>
                          <a:srgbClr val="8E0D18"/>
                        </a:buClr>
                        <a:buFont typeface="Arial" panose="020B0604020202020204" pitchFamily="34" charset="0"/>
                        <a:buChar char="•"/>
                        <a:tabLst>
                          <a:tab pos="609585" algn="l"/>
                        </a:tabLst>
                      </a:pPr>
                      <a:r>
                        <a:rPr lang="en-US" sz="1600" kern="1200" dirty="0">
                          <a:solidFill>
                            <a:schemeClr val="bg1">
                              <a:lumMod val="85000"/>
                              <a:lumOff val="15000"/>
                            </a:schemeClr>
                          </a:solidFill>
                          <a:effectLst/>
                          <a:latin typeface="+mn-lt"/>
                          <a:ea typeface="Cambria" panose="02040503050406030204" pitchFamily="18" charset="0"/>
                          <a:cs typeface="Calibri" panose="020F0502020204030204" pitchFamily="34" charset="0"/>
                        </a:rPr>
                        <a:t>Prepare for system configuration and build of phase one functionality</a:t>
                      </a:r>
                    </a:p>
                  </a:txBody>
                  <a:tcPr marL="80310" marR="80310" marT="40155" marB="40155">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tc>
                  <a:txBody>
                    <a:bodyPr/>
                    <a:lstStyle/>
                    <a:p>
                      <a:pPr marL="171450" lvl="0" indent="-171450" algn="l" defTabSz="457200" rtl="0" eaLnBrk="1" latinLnBrk="0" hangingPunct="1">
                        <a:spcBef>
                          <a:spcPts val="800"/>
                        </a:spcBef>
                        <a:spcAft>
                          <a:spcPts val="0"/>
                        </a:spcAft>
                        <a:buClr>
                          <a:srgbClr val="8E0D18"/>
                        </a:buClr>
                        <a:buFont typeface="Arial" panose="020B0604020202020204" pitchFamily="34" charset="0"/>
                        <a:buChar char="•"/>
                        <a:tabLst>
                          <a:tab pos="609585" algn="l"/>
                        </a:tabLst>
                      </a:pPr>
                      <a:r>
                        <a:rPr lang="en-US" sz="1600" kern="1200" dirty="0">
                          <a:solidFill>
                            <a:schemeClr val="bg1">
                              <a:lumMod val="85000"/>
                              <a:lumOff val="15000"/>
                            </a:schemeClr>
                          </a:solidFill>
                          <a:effectLst/>
                          <a:latin typeface="+mn-lt"/>
                          <a:ea typeface="Cambria" panose="02040503050406030204" pitchFamily="18" charset="0"/>
                          <a:cs typeface="Calibri" panose="020F0502020204030204" pitchFamily="34" charset="0"/>
                        </a:rPr>
                        <a:t>System configuration and initial testing</a:t>
                      </a:r>
                    </a:p>
                    <a:p>
                      <a:pPr marL="171450" lvl="0" indent="-171450" algn="l" defTabSz="457200" rtl="0" eaLnBrk="1" latinLnBrk="0" hangingPunct="1">
                        <a:spcBef>
                          <a:spcPts val="800"/>
                        </a:spcBef>
                        <a:spcAft>
                          <a:spcPts val="0"/>
                        </a:spcAft>
                        <a:buClr>
                          <a:srgbClr val="8E0D18"/>
                        </a:buClr>
                        <a:buFont typeface="Arial" panose="020B0604020202020204" pitchFamily="34" charset="0"/>
                        <a:buChar char="•"/>
                        <a:tabLst>
                          <a:tab pos="609585" algn="l"/>
                        </a:tabLst>
                      </a:pPr>
                      <a:r>
                        <a:rPr lang="en-US" sz="1600" kern="1200" dirty="0">
                          <a:solidFill>
                            <a:schemeClr val="bg1">
                              <a:lumMod val="85000"/>
                              <a:lumOff val="15000"/>
                            </a:schemeClr>
                          </a:solidFill>
                          <a:effectLst/>
                          <a:latin typeface="+mn-lt"/>
                          <a:ea typeface="Cambria" panose="02040503050406030204" pitchFamily="18" charset="0"/>
                          <a:cs typeface="Calibri" panose="020F0502020204030204" pitchFamily="34" charset="0"/>
                        </a:rPr>
                        <a:t>Complete current state functional BPR</a:t>
                      </a:r>
                    </a:p>
                    <a:p>
                      <a:pPr marL="171450" lvl="0" indent="-171450" algn="l" defTabSz="457200" rtl="0" eaLnBrk="1" latinLnBrk="0" hangingPunct="1">
                        <a:spcBef>
                          <a:spcPts val="800"/>
                        </a:spcBef>
                        <a:spcAft>
                          <a:spcPts val="0"/>
                        </a:spcAft>
                        <a:buClr>
                          <a:srgbClr val="8E0D18"/>
                        </a:buClr>
                        <a:buFont typeface="Arial" panose="020B0604020202020204" pitchFamily="34" charset="0"/>
                        <a:buChar char="•"/>
                        <a:tabLst>
                          <a:tab pos="609585" algn="l"/>
                        </a:tabLst>
                      </a:pPr>
                      <a:r>
                        <a:rPr lang="en-US" sz="1600" kern="1200" dirty="0">
                          <a:solidFill>
                            <a:schemeClr val="bg1">
                              <a:lumMod val="85000"/>
                              <a:lumOff val="15000"/>
                            </a:schemeClr>
                          </a:solidFill>
                          <a:effectLst/>
                          <a:latin typeface="+mn-lt"/>
                          <a:ea typeface="Cambria" panose="02040503050406030204" pitchFamily="18" charset="0"/>
                          <a:cs typeface="Calibri" panose="020F0502020204030204" pitchFamily="34" charset="0"/>
                        </a:rPr>
                        <a:t>Prepare for Future State functional BPR to kick off in </a:t>
                      </a:r>
                      <a:r>
                        <a:rPr lang="en-US" sz="1600" kern="1200" dirty="0">
                          <a:solidFill>
                            <a:srgbClr val="8E0D18"/>
                          </a:solidFill>
                          <a:effectLst/>
                          <a:latin typeface="+mn-lt"/>
                          <a:ea typeface="Cambria" panose="02040503050406030204" pitchFamily="18" charset="0"/>
                          <a:cs typeface="Calibri" panose="020F0502020204030204" pitchFamily="34" charset="0"/>
                        </a:rPr>
                        <a:t>March 2024</a:t>
                      </a:r>
                    </a:p>
                  </a:txBody>
                  <a:tcPr marL="80310" marR="80310" marT="40155" marB="40155">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8D8D8"/>
                    </a:solidFill>
                  </a:tcPr>
                </a:tc>
                <a:extLst>
                  <a:ext uri="{0D108BD9-81ED-4DB2-BD59-A6C34878D82A}">
                    <a16:rowId xmlns:a16="http://schemas.microsoft.com/office/drawing/2014/main" val="4247138294"/>
                  </a:ext>
                </a:extLst>
              </a:tr>
            </a:tbl>
          </a:graphicData>
        </a:graphic>
      </p:graphicFrame>
      <p:sp>
        <p:nvSpPr>
          <p:cNvPr id="4" name="Slide Number Placeholder 2">
            <a:extLst>
              <a:ext uri="{FF2B5EF4-FFF2-40B4-BE49-F238E27FC236}">
                <a16:creationId xmlns:a16="http://schemas.microsoft.com/office/drawing/2014/main" id="{078E0DA9-3273-8278-0510-6FD05E3BCD75}"/>
              </a:ext>
            </a:extLst>
          </p:cNvPr>
          <p:cNvSpPr>
            <a:spLocks noGrp="1"/>
          </p:cNvSpPr>
          <p:nvPr>
            <p:ph type="sldNum" sz="quarter" idx="12"/>
          </p:nvPr>
        </p:nvSpPr>
        <p:spPr>
          <a:xfrm>
            <a:off x="11110352" y="5828326"/>
            <a:ext cx="838199" cy="76768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8D65601-5AE2-46FC-B138-694DDD2B510D}" type="slidenum">
              <a:rPr kumimoji="0" lang="en-US" sz="2800" b="0" i="0" u="none" strike="noStrike" kern="1200" cap="none" spc="0" normalizeH="0" baseline="0" noProof="0" smtClean="0">
                <a:ln>
                  <a:noFill/>
                </a:ln>
                <a:solidFill>
                  <a:srgbClr val="8E0D18"/>
                </a:solidFill>
                <a:effectLst/>
                <a:uLnTx/>
                <a:uFillTx/>
                <a:latin typeface="ITC Giovanni Std Book"/>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24</a:t>
            </a:fld>
            <a:endParaRPr kumimoji="0" lang="en-US" sz="2800" b="0" i="0" u="none" strike="noStrike" kern="1200" cap="none" spc="0" normalizeH="0" baseline="0" noProof="0" dirty="0">
              <a:ln>
                <a:noFill/>
              </a:ln>
              <a:solidFill>
                <a:srgbClr val="8E0D18"/>
              </a:solidFill>
              <a:effectLst/>
              <a:uLnTx/>
              <a:uFillTx/>
              <a:latin typeface="ITC Giovanni Std Book"/>
              <a:ea typeface="+mn-ea"/>
              <a:cs typeface="+mn-cs"/>
            </a:endParaRPr>
          </a:p>
        </p:txBody>
      </p:sp>
      <p:sp>
        <p:nvSpPr>
          <p:cNvPr id="5" name="Text Placeholder 28">
            <a:extLst>
              <a:ext uri="{FF2B5EF4-FFF2-40B4-BE49-F238E27FC236}">
                <a16:creationId xmlns:a16="http://schemas.microsoft.com/office/drawing/2014/main" id="{4C173001-8014-C5FE-1E2A-BF478AF2B11C}"/>
              </a:ext>
            </a:extLst>
          </p:cNvPr>
          <p:cNvSpPr txBox="1">
            <a:spLocks/>
          </p:cNvSpPr>
          <p:nvPr/>
        </p:nvSpPr>
        <p:spPr>
          <a:xfrm>
            <a:off x="223680" y="641172"/>
            <a:ext cx="6816217" cy="557977"/>
          </a:xfrm>
          <a:prstGeom prst="rect">
            <a:avLst/>
          </a:prstGeom>
          <a:solidFill>
            <a:schemeClr val="tx1"/>
          </a:solidFill>
          <a:ln>
            <a:noFill/>
            <a:prstDash/>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r" defTabSz="457200" rtl="0" eaLnBrk="1" latinLnBrk="0" hangingPunct="1">
              <a:spcBef>
                <a:spcPct val="0"/>
              </a:spcBef>
              <a:buNone/>
              <a:defRPr lang="en-US" sz="2400" b="0" i="0" kern="1200" spc="100" baseline="0">
                <a:solidFill>
                  <a:schemeClr val="accent1"/>
                </a:solidFill>
                <a:latin typeface="+mj-lt"/>
                <a:ea typeface="+mn-ea"/>
                <a:cs typeface="+mn-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b="1" dirty="0">
                <a:solidFill>
                  <a:srgbClr val="8E0D18"/>
                </a:solidFill>
              </a:rPr>
              <a:t>HR/Payroll Transformation Initiative</a:t>
            </a:r>
          </a:p>
        </p:txBody>
      </p:sp>
      <p:pic>
        <p:nvPicPr>
          <p:cNvPr id="3" name="Picture 2">
            <a:extLst>
              <a:ext uri="{FF2B5EF4-FFF2-40B4-BE49-F238E27FC236}">
                <a16:creationId xmlns:a16="http://schemas.microsoft.com/office/drawing/2014/main" id="{95F7C220-1FEB-620B-921C-5A7E118DB527}"/>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22950"/>
          <a:stretch/>
        </p:blipFill>
        <p:spPr>
          <a:xfrm>
            <a:off x="243449" y="5937839"/>
            <a:ext cx="1251749" cy="557977"/>
          </a:xfrm>
          <a:prstGeom prst="rect">
            <a:avLst/>
          </a:prstGeom>
        </p:spPr>
      </p:pic>
    </p:spTree>
    <p:extLst>
      <p:ext uri="{BB962C8B-B14F-4D97-AF65-F5344CB8AC3E}">
        <p14:creationId xmlns:p14="http://schemas.microsoft.com/office/powerpoint/2010/main" val="2843206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D8D8D8"/>
        </a:solidFill>
        <a:effectLst/>
      </p:bgPr>
    </p:bg>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078E0DA9-3273-8278-0510-6FD05E3BCD75}"/>
              </a:ext>
            </a:extLst>
          </p:cNvPr>
          <p:cNvSpPr>
            <a:spLocks noGrp="1"/>
          </p:cNvSpPr>
          <p:nvPr>
            <p:ph type="sldNum" sz="quarter" idx="12"/>
          </p:nvPr>
        </p:nvSpPr>
        <p:spPr>
          <a:xfrm>
            <a:off x="11110352" y="5828326"/>
            <a:ext cx="838199" cy="76768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8D65601-5AE2-46FC-B138-694DDD2B510D}" type="slidenum">
              <a:rPr kumimoji="0" lang="en-US" sz="2800" b="0" i="0" u="none" strike="noStrike" kern="1200" cap="none" spc="0" normalizeH="0" baseline="0" noProof="0" smtClean="0">
                <a:ln>
                  <a:noFill/>
                </a:ln>
                <a:solidFill>
                  <a:srgbClr val="8E0D18"/>
                </a:solidFill>
                <a:effectLst/>
                <a:uLnTx/>
                <a:uFillTx/>
                <a:latin typeface="ITC Giovanni Std Book"/>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25</a:t>
            </a:fld>
            <a:endParaRPr kumimoji="0" lang="en-US" sz="2800" b="0" i="0" u="none" strike="noStrike" kern="1200" cap="none" spc="0" normalizeH="0" baseline="0" noProof="0" dirty="0">
              <a:ln>
                <a:noFill/>
              </a:ln>
              <a:solidFill>
                <a:srgbClr val="8E0D18"/>
              </a:solidFill>
              <a:effectLst/>
              <a:uLnTx/>
              <a:uFillTx/>
              <a:latin typeface="ITC Giovanni Std Book"/>
              <a:ea typeface="+mn-ea"/>
              <a:cs typeface="+mn-cs"/>
            </a:endParaRPr>
          </a:p>
        </p:txBody>
      </p:sp>
      <p:sp>
        <p:nvSpPr>
          <p:cNvPr id="2" name="Text Placeholder 28">
            <a:extLst>
              <a:ext uri="{FF2B5EF4-FFF2-40B4-BE49-F238E27FC236}">
                <a16:creationId xmlns:a16="http://schemas.microsoft.com/office/drawing/2014/main" id="{59B642E1-D506-91BF-8601-3AFAF1F558A7}"/>
              </a:ext>
            </a:extLst>
          </p:cNvPr>
          <p:cNvSpPr txBox="1">
            <a:spLocks/>
          </p:cNvSpPr>
          <p:nvPr/>
        </p:nvSpPr>
        <p:spPr>
          <a:xfrm>
            <a:off x="223680" y="641172"/>
            <a:ext cx="6816217" cy="557977"/>
          </a:xfrm>
          <a:prstGeom prst="rect">
            <a:avLst/>
          </a:prstGeom>
          <a:solidFill>
            <a:schemeClr val="tx1"/>
          </a:solidFill>
          <a:ln>
            <a:noFill/>
            <a:prstDash/>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r" defTabSz="457200" rtl="0" eaLnBrk="1" latinLnBrk="0" hangingPunct="1">
              <a:spcBef>
                <a:spcPct val="0"/>
              </a:spcBef>
              <a:buNone/>
              <a:defRPr lang="en-US" sz="2400" b="0" i="0" kern="1200" spc="100" baseline="0">
                <a:solidFill>
                  <a:schemeClr val="accent1"/>
                </a:solidFill>
                <a:latin typeface="+mj-lt"/>
                <a:ea typeface="+mn-ea"/>
                <a:cs typeface="+mn-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b="1" dirty="0">
                <a:solidFill>
                  <a:srgbClr val="8E0D18"/>
                </a:solidFill>
              </a:rPr>
              <a:t>HR/Payroll Transformation Initiative</a:t>
            </a:r>
          </a:p>
        </p:txBody>
      </p:sp>
      <p:pic>
        <p:nvPicPr>
          <p:cNvPr id="3" name="Picture 2">
            <a:extLst>
              <a:ext uri="{FF2B5EF4-FFF2-40B4-BE49-F238E27FC236}">
                <a16:creationId xmlns:a16="http://schemas.microsoft.com/office/drawing/2014/main" id="{A011092B-0D4C-1726-7619-1BCFD66CA20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22950"/>
          <a:stretch/>
        </p:blipFill>
        <p:spPr>
          <a:xfrm>
            <a:off x="243449" y="5937839"/>
            <a:ext cx="1251749" cy="557977"/>
          </a:xfrm>
          <a:prstGeom prst="rect">
            <a:avLst/>
          </a:prstGeom>
        </p:spPr>
      </p:pic>
      <p:grpSp>
        <p:nvGrpSpPr>
          <p:cNvPr id="5" name="Group 4">
            <a:extLst>
              <a:ext uri="{FF2B5EF4-FFF2-40B4-BE49-F238E27FC236}">
                <a16:creationId xmlns:a16="http://schemas.microsoft.com/office/drawing/2014/main" id="{402A11F3-BD02-8BF0-EE89-09E8535932F0}"/>
              </a:ext>
            </a:extLst>
          </p:cNvPr>
          <p:cNvGrpSpPr/>
          <p:nvPr/>
        </p:nvGrpSpPr>
        <p:grpSpPr>
          <a:xfrm>
            <a:off x="5270900" y="2504668"/>
            <a:ext cx="1650200" cy="2167914"/>
            <a:chOff x="5270900" y="2504668"/>
            <a:chExt cx="1650200" cy="2167914"/>
          </a:xfrm>
        </p:grpSpPr>
        <p:pic>
          <p:nvPicPr>
            <p:cNvPr id="6" name="Graphic 5" descr="Group of women with solid fill">
              <a:extLst>
                <a:ext uri="{FF2B5EF4-FFF2-40B4-BE49-F238E27FC236}">
                  <a16:creationId xmlns:a16="http://schemas.microsoft.com/office/drawing/2014/main" id="{9CBCC0EC-4BCA-D18C-1E4E-0219CB97D7DE}"/>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70900" y="2504668"/>
              <a:ext cx="1650200" cy="1546827"/>
            </a:xfrm>
            <a:prstGeom prst="rect">
              <a:avLst/>
            </a:prstGeom>
          </p:spPr>
        </p:pic>
        <p:sp>
          <p:nvSpPr>
            <p:cNvPr id="13" name="Content Placeholder 4">
              <a:extLst>
                <a:ext uri="{FF2B5EF4-FFF2-40B4-BE49-F238E27FC236}">
                  <a16:creationId xmlns:a16="http://schemas.microsoft.com/office/drawing/2014/main" id="{BEAAC7F3-E3A5-FC1B-0415-FBDCA7741593}"/>
                </a:ext>
              </a:extLst>
            </p:cNvPr>
            <p:cNvSpPr txBox="1">
              <a:spLocks/>
            </p:cNvSpPr>
            <p:nvPr/>
          </p:nvSpPr>
          <p:spPr>
            <a:xfrm>
              <a:off x="5270900" y="4092831"/>
              <a:ext cx="1650200" cy="579751"/>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u="none" strike="noStrike" kern="1200" cap="none" spc="0" normalizeH="0" baseline="0" noProof="0" dirty="0">
                  <a:ln>
                    <a:noFill/>
                  </a:ln>
                  <a:solidFill>
                    <a:schemeClr val="bg1">
                      <a:lumMod val="85000"/>
                      <a:lumOff val="15000"/>
                    </a:schemeClr>
                  </a:solidFill>
                  <a:effectLst/>
                  <a:uLnTx/>
                  <a:uFillTx/>
                  <a:latin typeface="+mj-lt"/>
                  <a:ea typeface="+mn-ea"/>
                  <a:cs typeface="Arial" panose="020B0604020202020204" pitchFamily="34" charset="0"/>
                </a:rPr>
                <a:t>People</a:t>
              </a:r>
              <a:endParaRPr kumimoji="0" lang="en-US" sz="2400" b="0" i="0" u="none" strike="noStrike" kern="1200" cap="none" spc="0" normalizeH="0" baseline="0" noProof="0" dirty="0">
                <a:ln>
                  <a:noFill/>
                </a:ln>
                <a:solidFill>
                  <a:schemeClr val="bg1">
                    <a:lumMod val="85000"/>
                    <a:lumOff val="15000"/>
                  </a:schemeClr>
                </a:solidFill>
                <a:effectLst/>
                <a:uLnTx/>
                <a:uFillTx/>
                <a:latin typeface="Arial" panose="020B0604020202020204" pitchFamily="34" charset="0"/>
                <a:ea typeface="+mn-ea"/>
                <a:cs typeface="Arial" panose="020B0604020202020204" pitchFamily="34" charset="0"/>
              </a:endParaRPr>
            </a:p>
          </p:txBody>
        </p:sp>
      </p:grpSp>
      <p:grpSp>
        <p:nvGrpSpPr>
          <p:cNvPr id="14" name="Group 13">
            <a:extLst>
              <a:ext uri="{FF2B5EF4-FFF2-40B4-BE49-F238E27FC236}">
                <a16:creationId xmlns:a16="http://schemas.microsoft.com/office/drawing/2014/main" id="{41E23C6B-23C6-6251-3CE3-36512684268E}"/>
              </a:ext>
            </a:extLst>
          </p:cNvPr>
          <p:cNvGrpSpPr/>
          <p:nvPr/>
        </p:nvGrpSpPr>
        <p:grpSpPr>
          <a:xfrm>
            <a:off x="2341563" y="2401295"/>
            <a:ext cx="1869045" cy="2271287"/>
            <a:chOff x="2341821" y="2401295"/>
            <a:chExt cx="1869045" cy="2271287"/>
          </a:xfrm>
        </p:grpSpPr>
        <p:pic>
          <p:nvPicPr>
            <p:cNvPr id="15" name="Graphic 14" descr="Workflow with solid fill">
              <a:extLst>
                <a:ext uri="{FF2B5EF4-FFF2-40B4-BE49-F238E27FC236}">
                  <a16:creationId xmlns:a16="http://schemas.microsoft.com/office/drawing/2014/main" id="{BB13EED8-B947-F635-F648-312B2AC46812}"/>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96531" y="2401295"/>
              <a:ext cx="1759623" cy="1842547"/>
            </a:xfrm>
            <a:prstGeom prst="rect">
              <a:avLst/>
            </a:prstGeom>
          </p:spPr>
        </p:pic>
        <p:sp>
          <p:nvSpPr>
            <p:cNvPr id="16" name="Content Placeholder 4">
              <a:extLst>
                <a:ext uri="{FF2B5EF4-FFF2-40B4-BE49-F238E27FC236}">
                  <a16:creationId xmlns:a16="http://schemas.microsoft.com/office/drawing/2014/main" id="{B585F83C-6846-30FB-38BD-77AA3666C2BF}"/>
                </a:ext>
              </a:extLst>
            </p:cNvPr>
            <p:cNvSpPr txBox="1">
              <a:spLocks/>
            </p:cNvSpPr>
            <p:nvPr/>
          </p:nvSpPr>
          <p:spPr>
            <a:xfrm>
              <a:off x="2341821" y="4114605"/>
              <a:ext cx="1869045" cy="557977"/>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u="none" strike="noStrike" kern="1200" cap="none" spc="0" normalizeH="0" baseline="0" noProof="0" dirty="0">
                  <a:ln>
                    <a:noFill/>
                  </a:ln>
                  <a:solidFill>
                    <a:schemeClr val="bg1">
                      <a:lumMod val="85000"/>
                      <a:lumOff val="15000"/>
                    </a:schemeClr>
                  </a:solidFill>
                  <a:effectLst/>
                  <a:uLnTx/>
                  <a:uFillTx/>
                  <a:latin typeface="+mj-lt"/>
                  <a:ea typeface="+mn-ea"/>
                  <a:cs typeface="Arial" panose="020B0604020202020204" pitchFamily="34" charset="0"/>
                </a:rPr>
                <a:t>Process</a:t>
              </a:r>
              <a:endParaRPr kumimoji="0" lang="en-US" sz="1800" b="0" i="0" u="none" strike="noStrike" kern="1200" cap="none" spc="0" normalizeH="0" baseline="0" noProof="0" dirty="0">
                <a:ln>
                  <a:noFill/>
                </a:ln>
                <a:solidFill>
                  <a:schemeClr val="bg1">
                    <a:lumMod val="85000"/>
                    <a:lumOff val="15000"/>
                  </a:schemeClr>
                </a:solidFill>
                <a:effectLst/>
                <a:uLnTx/>
                <a:uFillTx/>
                <a:latin typeface="Arial" panose="020B0604020202020204" pitchFamily="34" charset="0"/>
                <a:ea typeface="+mn-ea"/>
                <a:cs typeface="Arial" panose="020B0604020202020204" pitchFamily="34" charset="0"/>
              </a:endParaRPr>
            </a:p>
          </p:txBody>
        </p:sp>
      </p:grpSp>
      <p:grpSp>
        <p:nvGrpSpPr>
          <p:cNvPr id="17" name="Group 16">
            <a:extLst>
              <a:ext uri="{FF2B5EF4-FFF2-40B4-BE49-F238E27FC236}">
                <a16:creationId xmlns:a16="http://schemas.microsoft.com/office/drawing/2014/main" id="{29EE4853-EC86-18FE-08BC-6B767BD034CD}"/>
              </a:ext>
            </a:extLst>
          </p:cNvPr>
          <p:cNvGrpSpPr/>
          <p:nvPr/>
        </p:nvGrpSpPr>
        <p:grpSpPr>
          <a:xfrm>
            <a:off x="7981134" y="2401295"/>
            <a:ext cx="2087144" cy="2271287"/>
            <a:chOff x="7981134" y="2401295"/>
            <a:chExt cx="2087144" cy="2271287"/>
          </a:xfrm>
        </p:grpSpPr>
        <p:pic>
          <p:nvPicPr>
            <p:cNvPr id="18" name="Graphic 17" descr="Cloud Computing with solid fill">
              <a:extLst>
                <a:ext uri="{FF2B5EF4-FFF2-40B4-BE49-F238E27FC236}">
                  <a16:creationId xmlns:a16="http://schemas.microsoft.com/office/drawing/2014/main" id="{91BC5A39-9011-B735-7B67-617F2E5836CA}"/>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199606" y="2401295"/>
              <a:ext cx="1650200" cy="1650200"/>
            </a:xfrm>
            <a:prstGeom prst="rect">
              <a:avLst/>
            </a:prstGeom>
          </p:spPr>
        </p:pic>
        <p:sp>
          <p:nvSpPr>
            <p:cNvPr id="19" name="Content Placeholder 4">
              <a:extLst>
                <a:ext uri="{FF2B5EF4-FFF2-40B4-BE49-F238E27FC236}">
                  <a16:creationId xmlns:a16="http://schemas.microsoft.com/office/drawing/2014/main" id="{0FECA3FE-8DA3-0574-EC1C-C650B4603E82}"/>
                </a:ext>
              </a:extLst>
            </p:cNvPr>
            <p:cNvSpPr txBox="1">
              <a:spLocks/>
            </p:cNvSpPr>
            <p:nvPr/>
          </p:nvSpPr>
          <p:spPr>
            <a:xfrm>
              <a:off x="7981134" y="4114606"/>
              <a:ext cx="2087144" cy="557976"/>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u="none" strike="noStrike" kern="1200" cap="none" spc="0" normalizeH="0" baseline="0" noProof="0" dirty="0">
                  <a:ln>
                    <a:noFill/>
                  </a:ln>
                  <a:solidFill>
                    <a:schemeClr val="bg1">
                      <a:lumMod val="85000"/>
                      <a:lumOff val="15000"/>
                    </a:schemeClr>
                  </a:solidFill>
                  <a:effectLst/>
                  <a:uLnTx/>
                  <a:uFillTx/>
                  <a:latin typeface="+mj-lt"/>
                  <a:ea typeface="+mn-ea"/>
                  <a:cs typeface="Arial" panose="020B0604020202020204" pitchFamily="34" charset="0"/>
                </a:rPr>
                <a:t>Systems</a:t>
              </a:r>
              <a:endParaRPr kumimoji="0" lang="en-US" sz="4000" u="none" strike="noStrike" kern="1200" cap="none" spc="0" normalizeH="0" baseline="0" noProof="0" dirty="0">
                <a:ln>
                  <a:noFill/>
                </a:ln>
                <a:solidFill>
                  <a:schemeClr val="bg1">
                    <a:lumMod val="85000"/>
                    <a:lumOff val="15000"/>
                  </a:schemeClr>
                </a:solidFill>
                <a:effectLst/>
                <a:uLnTx/>
                <a:uFillTx/>
                <a:latin typeface="+mj-lt"/>
                <a:ea typeface="+mn-ea"/>
                <a:cs typeface="Arial" panose="020B0604020202020204" pitchFamily="34" charset="0"/>
              </a:endParaRPr>
            </a:p>
          </p:txBody>
        </p:sp>
      </p:grpSp>
    </p:spTree>
    <p:extLst>
      <p:ext uri="{BB962C8B-B14F-4D97-AF65-F5344CB8AC3E}">
        <p14:creationId xmlns:p14="http://schemas.microsoft.com/office/powerpoint/2010/main" val="3408781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D8D8D8"/>
        </a:solidFill>
        <a:effectLst/>
      </p:bgPr>
    </p:bg>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078E0DA9-3273-8278-0510-6FD05E3BCD75}"/>
              </a:ext>
            </a:extLst>
          </p:cNvPr>
          <p:cNvSpPr>
            <a:spLocks noGrp="1"/>
          </p:cNvSpPr>
          <p:nvPr>
            <p:ph type="sldNum" sz="quarter" idx="12"/>
          </p:nvPr>
        </p:nvSpPr>
        <p:spPr>
          <a:xfrm>
            <a:off x="11110352" y="5828326"/>
            <a:ext cx="838199" cy="76768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8D65601-5AE2-46FC-B138-694DDD2B510D}" type="slidenum">
              <a:rPr kumimoji="0" lang="en-US" sz="2800" b="0" i="0" u="none" strike="noStrike" kern="1200" cap="none" spc="0" normalizeH="0" baseline="0" noProof="0" smtClean="0">
                <a:ln>
                  <a:noFill/>
                </a:ln>
                <a:solidFill>
                  <a:srgbClr val="8E0D18"/>
                </a:solidFill>
                <a:effectLst/>
                <a:uLnTx/>
                <a:uFillTx/>
                <a:latin typeface="ITC Giovanni Std Book"/>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26</a:t>
            </a:fld>
            <a:endParaRPr kumimoji="0" lang="en-US" sz="2800" b="0" i="0" u="none" strike="noStrike" kern="1200" cap="none" spc="0" normalizeH="0" baseline="0" noProof="0" dirty="0">
              <a:ln>
                <a:noFill/>
              </a:ln>
              <a:solidFill>
                <a:srgbClr val="8E0D18"/>
              </a:solidFill>
              <a:effectLst/>
              <a:uLnTx/>
              <a:uFillTx/>
              <a:latin typeface="ITC Giovanni Std Book"/>
              <a:ea typeface="+mn-ea"/>
              <a:cs typeface="+mn-cs"/>
            </a:endParaRPr>
          </a:p>
        </p:txBody>
      </p:sp>
      <p:sp>
        <p:nvSpPr>
          <p:cNvPr id="5" name="Text Placeholder 28">
            <a:extLst>
              <a:ext uri="{FF2B5EF4-FFF2-40B4-BE49-F238E27FC236}">
                <a16:creationId xmlns:a16="http://schemas.microsoft.com/office/drawing/2014/main" id="{4C173001-8014-C5FE-1E2A-BF478AF2B11C}"/>
              </a:ext>
            </a:extLst>
          </p:cNvPr>
          <p:cNvSpPr txBox="1">
            <a:spLocks/>
          </p:cNvSpPr>
          <p:nvPr/>
        </p:nvSpPr>
        <p:spPr>
          <a:xfrm>
            <a:off x="223681" y="641172"/>
            <a:ext cx="4486961" cy="557977"/>
          </a:xfrm>
          <a:prstGeom prst="rect">
            <a:avLst/>
          </a:prstGeom>
          <a:solidFill>
            <a:schemeClr val="tx1"/>
          </a:solidFill>
          <a:ln>
            <a:noFill/>
            <a:prstDash/>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r" defTabSz="457200" rtl="0" eaLnBrk="1" latinLnBrk="0" hangingPunct="1">
              <a:spcBef>
                <a:spcPct val="0"/>
              </a:spcBef>
              <a:buNone/>
              <a:defRPr lang="en-US" sz="2400" b="0" i="0" kern="1200" spc="100" baseline="0">
                <a:solidFill>
                  <a:schemeClr val="accent1"/>
                </a:solidFill>
                <a:latin typeface="+mj-lt"/>
                <a:ea typeface="+mn-ea"/>
                <a:cs typeface="+mn-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b="1" dirty="0">
                <a:solidFill>
                  <a:srgbClr val="8E0D18"/>
                </a:solidFill>
              </a:rPr>
              <a:t>Implementation Phases</a:t>
            </a:r>
          </a:p>
        </p:txBody>
      </p:sp>
      <p:sp>
        <p:nvSpPr>
          <p:cNvPr id="2" name="Rounded Rectangle 5">
            <a:extLst>
              <a:ext uri="{FF2B5EF4-FFF2-40B4-BE49-F238E27FC236}">
                <a16:creationId xmlns:a16="http://schemas.microsoft.com/office/drawing/2014/main" id="{5BD63751-8CBC-A965-67FC-578E057CC0B8}"/>
              </a:ext>
            </a:extLst>
          </p:cNvPr>
          <p:cNvSpPr/>
          <p:nvPr/>
        </p:nvSpPr>
        <p:spPr>
          <a:xfrm>
            <a:off x="390247" y="1720893"/>
            <a:ext cx="2954867" cy="3659113"/>
          </a:xfrm>
          <a:prstGeom prst="roundRect">
            <a:avLst/>
          </a:prstGeom>
          <a:solidFill>
            <a:srgbClr val="8E0D18"/>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67" b="1" i="0" u="sng" strike="noStrike" kern="1200" cap="none" spc="0" normalizeH="0" baseline="0" noProof="0" dirty="0">
              <a:ln>
                <a:noFill/>
              </a:ln>
              <a:solidFill>
                <a:prstClr val="white"/>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white"/>
                </a:solidFill>
                <a:effectLst/>
                <a:uLnTx/>
                <a:uFillTx/>
                <a:latin typeface="+mj-lt"/>
                <a:ea typeface="+mn-ea"/>
                <a:cs typeface="+mn-cs"/>
              </a:rPr>
              <a:t>Phase</a:t>
            </a:r>
            <a:r>
              <a:rPr kumimoji="0" lang="en-US" b="1" i="0" u="sng" strike="noStrike" kern="1200" cap="none" spc="0" normalizeH="0" baseline="0" noProof="0" dirty="0">
                <a:ln>
                  <a:noFill/>
                </a:ln>
                <a:solidFill>
                  <a:prstClr val="white"/>
                </a:solidFill>
                <a:effectLst/>
                <a:uLnTx/>
                <a:uFillTx/>
                <a:latin typeface="+mj-lt"/>
                <a:ea typeface="+mn-ea"/>
                <a:cs typeface="+mn-cs"/>
              </a:rPr>
              <a:t> </a:t>
            </a:r>
            <a:r>
              <a:rPr kumimoji="0" lang="en-US" sz="2000" b="1" i="0" u="sng" strike="noStrike" kern="1200" cap="none" spc="0" normalizeH="0" baseline="0" noProof="0" dirty="0">
                <a:ln>
                  <a:noFill/>
                </a:ln>
                <a:solidFill>
                  <a:prstClr val="white"/>
                </a:solidFill>
                <a:effectLst/>
                <a:uLnTx/>
                <a:uFillTx/>
                <a:latin typeface="+mj-lt"/>
                <a:ea typeface="+mn-ea"/>
                <a:cs typeface="+mn-cs"/>
              </a:rPr>
              <a:t>1</a:t>
            </a:r>
            <a:endParaRPr kumimoji="0" lang="en-US" b="1" i="0" u="sng" strike="noStrike" kern="1200" cap="none" spc="0" normalizeH="0" baseline="0" noProof="0" dirty="0">
              <a:ln>
                <a:noFill/>
              </a:ln>
              <a:solidFill>
                <a:prstClr val="white"/>
              </a:solidFill>
              <a:effectLst/>
              <a:uLnTx/>
              <a:uFillTx/>
              <a:latin typeface="+mj-lt"/>
              <a:ea typeface="+mn-ea"/>
              <a:cs typeface="+mn-cs"/>
            </a:endParaRPr>
          </a:p>
          <a:p>
            <a:pPr marL="664194"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white"/>
                </a:solidFill>
                <a:effectLst/>
                <a:uLnTx/>
                <a:uFillTx/>
                <a:ea typeface="+mn-ea"/>
                <a:cs typeface="+mn-cs"/>
              </a:rPr>
              <a:t>Core HCM </a:t>
            </a:r>
          </a:p>
          <a:p>
            <a:pPr marL="664194"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white"/>
                </a:solidFill>
                <a:effectLst/>
                <a:uLnTx/>
                <a:uFillTx/>
                <a:ea typeface="+mn-ea"/>
                <a:cs typeface="+mn-cs"/>
              </a:rPr>
              <a:t>Payroll</a:t>
            </a:r>
          </a:p>
          <a:p>
            <a:pPr marL="664194"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white"/>
                </a:solidFill>
                <a:effectLst/>
                <a:uLnTx/>
                <a:uFillTx/>
                <a:ea typeface="+mn-ea"/>
                <a:cs typeface="Arial"/>
              </a:rPr>
              <a:t>Strategic </a:t>
            </a:r>
            <a:r>
              <a:rPr lang="en-US" dirty="0">
                <a:solidFill>
                  <a:prstClr val="white"/>
                </a:solidFill>
                <a:cs typeface="Arial"/>
              </a:rPr>
              <a:t>w</a:t>
            </a:r>
            <a:r>
              <a:rPr kumimoji="0" lang="en-US" b="0" i="0" u="none" strike="noStrike" kern="1200" cap="none" spc="0" normalizeH="0" baseline="0" noProof="0" dirty="0" err="1">
                <a:ln>
                  <a:noFill/>
                </a:ln>
                <a:solidFill>
                  <a:prstClr val="white"/>
                </a:solidFill>
                <a:effectLst/>
                <a:uLnTx/>
                <a:uFillTx/>
                <a:ea typeface="+mn-ea"/>
                <a:cs typeface="Arial"/>
              </a:rPr>
              <a:t>orkforce</a:t>
            </a:r>
            <a:r>
              <a:rPr kumimoji="0" lang="en-US" b="0" i="0" u="none" strike="noStrike" kern="1200" cap="none" spc="0" normalizeH="0" baseline="0" noProof="0" dirty="0">
                <a:ln>
                  <a:noFill/>
                </a:ln>
                <a:solidFill>
                  <a:prstClr val="white"/>
                </a:solidFill>
                <a:effectLst/>
                <a:uLnTx/>
                <a:uFillTx/>
                <a:ea typeface="+mn-ea"/>
                <a:cs typeface="Arial"/>
              </a:rPr>
              <a:t> </a:t>
            </a:r>
            <a:r>
              <a:rPr lang="en-US" dirty="0">
                <a:solidFill>
                  <a:prstClr val="white"/>
                </a:solidFill>
                <a:cs typeface="Arial"/>
              </a:rPr>
              <a:t>p</a:t>
            </a:r>
            <a:r>
              <a:rPr kumimoji="0" lang="en-US" b="0" i="0" u="none" strike="noStrike" kern="1200" cap="none" spc="0" normalizeH="0" baseline="0" noProof="0" dirty="0" err="1">
                <a:ln>
                  <a:noFill/>
                </a:ln>
                <a:solidFill>
                  <a:prstClr val="white"/>
                </a:solidFill>
                <a:effectLst/>
                <a:uLnTx/>
                <a:uFillTx/>
                <a:ea typeface="+mn-ea"/>
                <a:cs typeface="Arial"/>
              </a:rPr>
              <a:t>lanning</a:t>
            </a:r>
            <a:endParaRPr kumimoji="0" lang="en-US" b="0" i="0" u="none" strike="noStrike" kern="1200" cap="none" spc="0" normalizeH="0" baseline="0" noProof="0" dirty="0">
              <a:ln>
                <a:noFill/>
              </a:ln>
              <a:solidFill>
                <a:prstClr val="white"/>
              </a:solidFill>
              <a:effectLst/>
              <a:uLnTx/>
              <a:uFillTx/>
              <a:ea typeface="+mn-ea"/>
              <a:cs typeface="Arial"/>
            </a:endParaRPr>
          </a:p>
          <a:p>
            <a:pPr marL="664194"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white"/>
                </a:solidFill>
                <a:effectLst/>
                <a:uLnTx/>
                <a:uFillTx/>
                <a:ea typeface="+mn-ea"/>
                <a:cs typeface="+mn-cs"/>
              </a:rPr>
              <a:t>Benefits </a:t>
            </a:r>
            <a:endParaRPr kumimoji="0" lang="en-US" b="0" i="0" u="none" strike="noStrike" kern="1200" cap="none" spc="0" normalizeH="0" baseline="0" noProof="0" dirty="0">
              <a:ln>
                <a:noFill/>
              </a:ln>
              <a:solidFill>
                <a:prstClr val="white"/>
              </a:solidFill>
              <a:effectLst/>
              <a:uLnTx/>
              <a:uFillTx/>
              <a:ea typeface="+mn-ea"/>
              <a:cs typeface="Arial" panose="020B0604020202020204"/>
            </a:endParaRPr>
          </a:p>
          <a:p>
            <a:pPr marL="664194"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white"/>
                </a:solidFill>
                <a:effectLst/>
                <a:uLnTx/>
                <a:uFillTx/>
                <a:ea typeface="+mn-ea"/>
                <a:cs typeface="+mn-cs"/>
              </a:rPr>
              <a:t>Compensation </a:t>
            </a:r>
          </a:p>
          <a:p>
            <a:pPr marL="664194"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white"/>
                </a:solidFill>
                <a:effectLst/>
                <a:uLnTx/>
                <a:uFillTx/>
                <a:ea typeface="+mn-ea"/>
                <a:cs typeface="+mn-cs"/>
              </a:rPr>
              <a:t>Absence management</a:t>
            </a:r>
            <a:endParaRPr kumimoji="0" lang="en-US" b="0" i="0" u="none" strike="noStrike" kern="1200" cap="none" spc="0" normalizeH="0" baseline="0" noProof="0" dirty="0">
              <a:ln>
                <a:noFill/>
              </a:ln>
              <a:solidFill>
                <a:prstClr val="white"/>
              </a:solidFill>
              <a:effectLst/>
              <a:uLnTx/>
              <a:uFillTx/>
              <a:ea typeface="+mn-ea"/>
              <a:cs typeface="Arial" panose="020B0604020202020204"/>
            </a:endParaRPr>
          </a:p>
          <a:p>
            <a:pPr marL="664194"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white"/>
                </a:solidFill>
                <a:effectLst/>
                <a:uLnTx/>
                <a:uFillTx/>
                <a:ea typeface="+mn-ea"/>
                <a:cs typeface="+mn-cs"/>
              </a:rPr>
              <a:t>Time &amp; Labor  </a:t>
            </a:r>
            <a:endParaRPr kumimoji="0" lang="en-US" b="0" i="0" u="none" strike="noStrike" kern="1200" cap="none" spc="0" normalizeH="0" baseline="0" noProof="0" dirty="0">
              <a:ln>
                <a:noFill/>
              </a:ln>
              <a:solidFill>
                <a:prstClr val="white"/>
              </a:solidFill>
              <a:effectLst/>
              <a:uLnTx/>
              <a:uFillTx/>
              <a:ea typeface="+mn-ea"/>
              <a:cs typeface="Arial" panose="020B0604020202020204"/>
            </a:endParaRPr>
          </a:p>
          <a:p>
            <a:pPr marL="283204" marR="0" lvl="0" indent="0" algn="l" defTabSz="91440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dirty="0">
              <a:ln>
                <a:noFill/>
              </a:ln>
              <a:solidFill>
                <a:prstClr val="white"/>
              </a:solidFill>
              <a:effectLst/>
              <a:uLnTx/>
              <a:uFillTx/>
              <a:ea typeface="+mn-ea"/>
              <a:cs typeface="Arial" panose="020B0604020202020204"/>
            </a:endParaRP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67" b="0" i="0" u="none" strike="noStrike" kern="1200" cap="none" spc="0" normalizeH="0" baseline="0" noProof="0" dirty="0">
              <a:ln>
                <a:noFill/>
              </a:ln>
              <a:solidFill>
                <a:prstClr val="white"/>
              </a:solidFill>
              <a:effectLst/>
              <a:uLnTx/>
              <a:uFillTx/>
              <a:ea typeface="+mn-ea"/>
              <a:cs typeface="Arial" panose="020B0604020202020204"/>
            </a:endParaRPr>
          </a:p>
        </p:txBody>
      </p:sp>
      <p:sp>
        <p:nvSpPr>
          <p:cNvPr id="13" name="Rounded Rectangle 8">
            <a:extLst>
              <a:ext uri="{FF2B5EF4-FFF2-40B4-BE49-F238E27FC236}">
                <a16:creationId xmlns:a16="http://schemas.microsoft.com/office/drawing/2014/main" id="{A8231A0F-561E-27ED-B9E3-850F845F2703}"/>
              </a:ext>
            </a:extLst>
          </p:cNvPr>
          <p:cNvSpPr/>
          <p:nvPr/>
        </p:nvSpPr>
        <p:spPr>
          <a:xfrm>
            <a:off x="4524368" y="1720893"/>
            <a:ext cx="2956990" cy="3659113"/>
          </a:xfrm>
          <a:prstGeom prst="roundRect">
            <a:avLst/>
          </a:prstGeom>
          <a:solidFill>
            <a:srgbClr val="8E0D18"/>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u="sng" strike="noStrike" kern="1200" cap="none" spc="0" normalizeH="0" baseline="0" noProof="0" dirty="0">
                <a:ln>
                  <a:noFill/>
                </a:ln>
                <a:solidFill>
                  <a:prstClr val="white"/>
                </a:solidFill>
                <a:effectLst/>
                <a:uLnTx/>
                <a:uFillTx/>
                <a:latin typeface="+mj-lt"/>
                <a:ea typeface="+mn-ea"/>
                <a:cs typeface="+mn-cs"/>
              </a:rPr>
              <a:t>Phase 2</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white"/>
                </a:solidFill>
                <a:effectLst/>
                <a:uLnTx/>
                <a:uFillTx/>
                <a:ea typeface="+mn-ea"/>
                <a:cs typeface="+mn-cs"/>
              </a:rPr>
              <a:t>Recruiting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white"/>
                </a:solidFill>
                <a:effectLst/>
                <a:uLnTx/>
                <a:uFillTx/>
                <a:ea typeface="+mn-ea"/>
                <a:cs typeface="+mn-cs"/>
              </a:rPr>
              <a:t>Performance management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white"/>
                </a:solidFill>
                <a:effectLst/>
                <a:uLnTx/>
                <a:uFillTx/>
                <a:ea typeface="+mn-ea"/>
                <a:cs typeface="+mn-cs"/>
              </a:rPr>
              <a:t>Talent management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white"/>
                </a:solidFill>
                <a:effectLst/>
                <a:uLnTx/>
                <a:uFillTx/>
                <a:ea typeface="+mn-ea"/>
                <a:cs typeface="+mn-cs"/>
              </a:rPr>
              <a:t>Succession planning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white"/>
                </a:solidFill>
                <a:effectLst/>
                <a:uLnTx/>
                <a:uFillTx/>
                <a:ea typeface="+mn-ea"/>
                <a:cs typeface="+mn-cs"/>
              </a:rPr>
              <a:t>Career Development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white"/>
                </a:solidFill>
                <a:effectLst/>
                <a:uLnTx/>
                <a:uFillTx/>
                <a:ea typeface="+mn-ea"/>
                <a:cs typeface="+mn-cs"/>
              </a:rPr>
              <a:t>Learning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srgbClr val="FFFF00"/>
                </a:solidFill>
                <a:effectLst/>
                <a:uLnTx/>
                <a:uFillTx/>
                <a:ea typeface="+mn-ea"/>
                <a:cs typeface="+mn-cs"/>
              </a:rPr>
              <a:t>Faculty lifecycle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1" i="0" u="none" strike="noStrike" kern="1200" cap="none" spc="0" normalizeH="0" baseline="0" noProof="0" dirty="0">
              <a:ln>
                <a:noFill/>
              </a:ln>
              <a:solidFill>
                <a:srgbClr val="FFFF00"/>
              </a:solidFill>
              <a:effectLst/>
              <a:uLnTx/>
              <a:uFillTx/>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67" b="0" i="0" u="none" strike="noStrike" kern="1200" cap="none" spc="0" normalizeH="0" baseline="0" noProof="0" dirty="0">
              <a:ln>
                <a:noFill/>
              </a:ln>
              <a:solidFill>
                <a:prstClr val="white"/>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67" b="1" i="0" u="sng" strike="noStrike" kern="1200" cap="none" spc="0" normalizeH="0" baseline="0" noProof="0" dirty="0">
              <a:ln>
                <a:noFill/>
              </a:ln>
              <a:solidFill>
                <a:prstClr val="white"/>
              </a:solidFill>
              <a:effectLst/>
              <a:uLnTx/>
              <a:uFillTx/>
              <a:ea typeface="+mn-ea"/>
              <a:cs typeface="+mn-cs"/>
            </a:endParaRPr>
          </a:p>
        </p:txBody>
      </p:sp>
      <p:sp>
        <p:nvSpPr>
          <p:cNvPr id="14" name="Rounded Rectangle 7">
            <a:extLst>
              <a:ext uri="{FF2B5EF4-FFF2-40B4-BE49-F238E27FC236}">
                <a16:creationId xmlns:a16="http://schemas.microsoft.com/office/drawing/2014/main" id="{1BDF79F6-0769-049B-2DBC-6FCAEACEA202}"/>
              </a:ext>
            </a:extLst>
          </p:cNvPr>
          <p:cNvSpPr/>
          <p:nvPr/>
        </p:nvSpPr>
        <p:spPr>
          <a:xfrm>
            <a:off x="8660612" y="1739735"/>
            <a:ext cx="2956990" cy="3659113"/>
          </a:xfrm>
          <a:prstGeom prst="roundRect">
            <a:avLst/>
          </a:prstGeom>
          <a:solidFill>
            <a:srgbClr val="8E0D18"/>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white"/>
                </a:solidFill>
                <a:effectLst/>
                <a:uLnTx/>
                <a:uFillTx/>
                <a:latin typeface="+mj-lt"/>
                <a:ea typeface="+mn-ea"/>
                <a:cs typeface="+mn-cs"/>
              </a:rPr>
              <a:t>Phase 3</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u="sng" dirty="0">
              <a:solidFill>
                <a:prstClr val="white"/>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u="sng" dirty="0">
              <a:solidFill>
                <a:prstClr val="white"/>
              </a:solidFil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white"/>
                </a:solidFill>
                <a:effectLst/>
                <a:uLnTx/>
                <a:uFillTx/>
                <a:ea typeface="+mn-ea"/>
                <a:cs typeface="+mn-cs"/>
              </a:rPr>
              <a:t>Scope to be defined during discovery in phases 1 and 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1" i="0" u="sng" strike="noStrike" kern="1200" cap="none" spc="0" normalizeH="0" baseline="0" noProof="0" dirty="0">
              <a:ln>
                <a:noFill/>
              </a:ln>
              <a:solidFill>
                <a:prstClr val="white"/>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1" i="0" u="sng" strike="noStrike" kern="1200" cap="none" spc="0" normalizeH="0" baseline="0" noProof="0" dirty="0">
              <a:ln>
                <a:noFill/>
              </a:ln>
              <a:solidFill>
                <a:prstClr val="white"/>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1" i="0" u="sng" strike="noStrike" kern="1200" cap="none" spc="0" normalizeH="0" baseline="0" noProof="0" dirty="0">
              <a:ln>
                <a:noFill/>
              </a:ln>
              <a:solidFill>
                <a:prstClr val="white"/>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1" i="0" u="sng" strike="noStrike" kern="1200" cap="none" spc="0" normalizeH="0" baseline="0" noProof="0" dirty="0">
              <a:ln>
                <a:noFill/>
              </a:ln>
              <a:solidFill>
                <a:prstClr val="white"/>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1" i="0" u="sng" strike="noStrike" kern="1200" cap="none" spc="0" normalizeH="0" baseline="0" noProof="0" dirty="0">
              <a:ln>
                <a:noFill/>
              </a:ln>
              <a:solidFill>
                <a:prstClr val="white"/>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1" i="0" u="sng" strike="noStrike" kern="1200" cap="none" spc="0" normalizeH="0" baseline="0" noProof="0" dirty="0">
              <a:ln>
                <a:noFill/>
              </a:ln>
              <a:solidFill>
                <a:prstClr val="white"/>
              </a:solidFill>
              <a:effectLst/>
              <a:uLnTx/>
              <a:uFillTx/>
              <a:ea typeface="+mn-ea"/>
              <a:cs typeface="+mn-cs"/>
            </a:endParaRPr>
          </a:p>
        </p:txBody>
      </p:sp>
      <p:sp>
        <p:nvSpPr>
          <p:cNvPr id="15" name="TextBox 14">
            <a:extLst>
              <a:ext uri="{FF2B5EF4-FFF2-40B4-BE49-F238E27FC236}">
                <a16:creationId xmlns:a16="http://schemas.microsoft.com/office/drawing/2014/main" id="{C54DDBB7-1FED-9E9F-9C6E-3F933EC27DEE}"/>
              </a:ext>
            </a:extLst>
          </p:cNvPr>
          <p:cNvSpPr txBox="1"/>
          <p:nvPr/>
        </p:nvSpPr>
        <p:spPr>
          <a:xfrm>
            <a:off x="824899" y="5358825"/>
            <a:ext cx="295486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ea typeface="+mn-ea"/>
                <a:cs typeface="+mn-cs"/>
              </a:rPr>
              <a:t>Critical Path Payroll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ea typeface="+mn-ea"/>
                <a:cs typeface="+mn-cs"/>
              </a:rPr>
              <a:t>Go live – January 2025</a:t>
            </a:r>
          </a:p>
        </p:txBody>
      </p:sp>
      <p:sp>
        <p:nvSpPr>
          <p:cNvPr id="16" name="Arrow: Right 15">
            <a:extLst>
              <a:ext uri="{FF2B5EF4-FFF2-40B4-BE49-F238E27FC236}">
                <a16:creationId xmlns:a16="http://schemas.microsoft.com/office/drawing/2014/main" id="{93199CA6-653A-09D4-05B1-9A5038D5CEFD}"/>
              </a:ext>
            </a:extLst>
          </p:cNvPr>
          <p:cNvSpPr/>
          <p:nvPr/>
        </p:nvSpPr>
        <p:spPr>
          <a:xfrm>
            <a:off x="3494200" y="3193773"/>
            <a:ext cx="881082" cy="48701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5F4D518E-9F10-234D-644B-70E6A0910C83}"/>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22950"/>
          <a:stretch/>
        </p:blipFill>
        <p:spPr>
          <a:xfrm>
            <a:off x="243449" y="5937839"/>
            <a:ext cx="1251749" cy="557977"/>
          </a:xfrm>
          <a:prstGeom prst="rect">
            <a:avLst/>
          </a:prstGeom>
        </p:spPr>
      </p:pic>
      <p:sp>
        <p:nvSpPr>
          <p:cNvPr id="6" name="Arrow: Right 5">
            <a:extLst>
              <a:ext uri="{FF2B5EF4-FFF2-40B4-BE49-F238E27FC236}">
                <a16:creationId xmlns:a16="http://schemas.microsoft.com/office/drawing/2014/main" id="{11103F64-8D57-BE0C-E7CF-2F984FBE77F3}"/>
              </a:ext>
            </a:extLst>
          </p:cNvPr>
          <p:cNvSpPr/>
          <p:nvPr/>
        </p:nvSpPr>
        <p:spPr>
          <a:xfrm>
            <a:off x="7630444" y="3197347"/>
            <a:ext cx="881082" cy="48701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6566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D8D8D8"/>
        </a:solidFill>
        <a:effectLst/>
      </p:bgPr>
    </p:bg>
    <p:spTree>
      <p:nvGrpSpPr>
        <p:cNvPr id="1" name=""/>
        <p:cNvGrpSpPr/>
        <p:nvPr/>
      </p:nvGrpSpPr>
      <p:grpSpPr>
        <a:xfrm>
          <a:off x="0" y="0"/>
          <a:ext cx="0" cy="0"/>
          <a:chOff x="0" y="0"/>
          <a:chExt cx="0" cy="0"/>
        </a:xfrm>
      </p:grpSpPr>
      <p:sp>
        <p:nvSpPr>
          <p:cNvPr id="6" name="Text Placeholder 28">
            <a:extLst>
              <a:ext uri="{FF2B5EF4-FFF2-40B4-BE49-F238E27FC236}">
                <a16:creationId xmlns:a16="http://schemas.microsoft.com/office/drawing/2014/main" id="{EF898D61-A38F-A80E-4903-A2EE26AE4A58}"/>
              </a:ext>
            </a:extLst>
          </p:cNvPr>
          <p:cNvSpPr txBox="1">
            <a:spLocks/>
          </p:cNvSpPr>
          <p:nvPr/>
        </p:nvSpPr>
        <p:spPr>
          <a:xfrm>
            <a:off x="223681" y="641172"/>
            <a:ext cx="3974693" cy="557977"/>
          </a:xfrm>
          <a:prstGeom prst="rect">
            <a:avLst/>
          </a:prstGeom>
          <a:solidFill>
            <a:schemeClr val="tx1"/>
          </a:solidFill>
          <a:ln>
            <a:noFill/>
            <a:prstDash/>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r" defTabSz="457200" rtl="0" eaLnBrk="1" latinLnBrk="0" hangingPunct="1">
              <a:spcBef>
                <a:spcPct val="0"/>
              </a:spcBef>
              <a:buNone/>
              <a:defRPr lang="en-US" sz="2400" b="0" i="0" kern="1200" spc="100" baseline="0">
                <a:solidFill>
                  <a:schemeClr val="accent1"/>
                </a:solidFill>
                <a:latin typeface="+mj-lt"/>
                <a:ea typeface="+mn-ea"/>
                <a:cs typeface="+mn-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b="1" dirty="0">
                <a:solidFill>
                  <a:srgbClr val="8E0D18"/>
                </a:solidFill>
              </a:rPr>
              <a:t>BPR Sessions Update</a:t>
            </a:r>
          </a:p>
        </p:txBody>
      </p:sp>
      <p:sp>
        <p:nvSpPr>
          <p:cNvPr id="4" name="Slide Number Placeholder 2">
            <a:extLst>
              <a:ext uri="{FF2B5EF4-FFF2-40B4-BE49-F238E27FC236}">
                <a16:creationId xmlns:a16="http://schemas.microsoft.com/office/drawing/2014/main" id="{078E0DA9-3273-8278-0510-6FD05E3BCD75}"/>
              </a:ext>
            </a:extLst>
          </p:cNvPr>
          <p:cNvSpPr>
            <a:spLocks noGrp="1"/>
          </p:cNvSpPr>
          <p:nvPr>
            <p:ph type="sldNum" sz="quarter" idx="12"/>
          </p:nvPr>
        </p:nvSpPr>
        <p:spPr>
          <a:xfrm>
            <a:off x="11110352" y="5828326"/>
            <a:ext cx="838199" cy="76768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8D65601-5AE2-46FC-B138-694DDD2B510D}" type="slidenum">
              <a:rPr kumimoji="0" lang="en-US" sz="2800" b="0" i="0" u="none" strike="noStrike" kern="1200" cap="none" spc="0" normalizeH="0" baseline="0" noProof="0" smtClean="0">
                <a:ln>
                  <a:noFill/>
                </a:ln>
                <a:solidFill>
                  <a:srgbClr val="8E0D18"/>
                </a:solidFill>
                <a:effectLst/>
                <a:uLnTx/>
                <a:uFillTx/>
                <a:latin typeface="ITC Giovanni Std Book"/>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27</a:t>
            </a:fld>
            <a:endParaRPr kumimoji="0" lang="en-US" sz="2800" b="0" i="0" u="none" strike="noStrike" kern="1200" cap="none" spc="0" normalizeH="0" baseline="0" noProof="0" dirty="0">
              <a:ln>
                <a:noFill/>
              </a:ln>
              <a:solidFill>
                <a:srgbClr val="8E0D18"/>
              </a:solidFill>
              <a:effectLst/>
              <a:uLnTx/>
              <a:uFillTx/>
              <a:latin typeface="ITC Giovanni Std Book"/>
              <a:ea typeface="+mn-ea"/>
              <a:cs typeface="+mn-cs"/>
            </a:endParaRPr>
          </a:p>
        </p:txBody>
      </p:sp>
      <p:sp>
        <p:nvSpPr>
          <p:cNvPr id="2" name="Content Placeholder 4">
            <a:extLst>
              <a:ext uri="{FF2B5EF4-FFF2-40B4-BE49-F238E27FC236}">
                <a16:creationId xmlns:a16="http://schemas.microsoft.com/office/drawing/2014/main" id="{40B72E76-4ED1-8F8A-AB1D-7AD18D5A12BF}"/>
              </a:ext>
            </a:extLst>
          </p:cNvPr>
          <p:cNvSpPr txBox="1">
            <a:spLocks/>
          </p:cNvSpPr>
          <p:nvPr/>
        </p:nvSpPr>
        <p:spPr>
          <a:xfrm>
            <a:off x="957756" y="1662595"/>
            <a:ext cx="10276487" cy="38117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
                <a:srgbClr val="00B050"/>
              </a:buClr>
              <a:buSzTx/>
              <a:buFont typeface="Wingdings" panose="05000000000000000000" pitchFamily="2" charset="2"/>
              <a:buChar char="ü"/>
              <a:tabLst/>
              <a:defRPr/>
            </a:pPr>
            <a:r>
              <a:rPr kumimoji="0" lang="en-US" b="1" i="1" u="none" strike="noStrike" kern="1200" cap="none" spc="0" normalizeH="0" baseline="0" noProof="0" dirty="0">
                <a:ln>
                  <a:noFill/>
                </a:ln>
                <a:solidFill>
                  <a:prstClr val="black"/>
                </a:solidFill>
                <a:effectLst/>
                <a:uLnTx/>
                <a:uFillTx/>
                <a:latin typeface="+mj-lt"/>
                <a:ea typeface="+mn-ea"/>
                <a:cs typeface="Arial" panose="020B0604020202020204" pitchFamily="34" charset="0"/>
              </a:rPr>
              <a:t>Completed</a:t>
            </a:r>
            <a:r>
              <a:rPr kumimoji="0" lang="en-US"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Systems BPR (technical requirements gathering)</a:t>
            </a:r>
            <a:endParaRPr lang="en-US" dirty="0">
              <a:solidFill>
                <a:prstClr val="black"/>
              </a:solidFill>
              <a:latin typeface="+mn-lt"/>
            </a:endParaRPr>
          </a:p>
          <a:p>
            <a:pPr marR="0" lvl="0" algn="l" defTabSz="914400" rtl="0" eaLnBrk="1" fontAlgn="auto" latinLnBrk="0" hangingPunct="1">
              <a:lnSpc>
                <a:spcPct val="90000"/>
              </a:lnSpc>
              <a:spcBef>
                <a:spcPts val="1000"/>
              </a:spcBef>
              <a:spcAft>
                <a:spcPts val="0"/>
              </a:spcAft>
              <a:buClr>
                <a:srgbClr val="00B050"/>
              </a:buClr>
              <a:buSzTx/>
              <a:tabLst/>
              <a:defRPr/>
            </a:pPr>
            <a:endParaRPr kumimoji="0" lang="en-US" sz="1600" b="1"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8E0D18"/>
                </a:solidFill>
                <a:effectLst/>
                <a:uLnTx/>
                <a:uFillTx/>
                <a:latin typeface="+mj-lt"/>
                <a:ea typeface="+mn-ea"/>
                <a:cs typeface="Arial" panose="020B0604020202020204" pitchFamily="34" charset="0"/>
              </a:rPr>
              <a:t>Functional BPR – </a:t>
            </a:r>
            <a:r>
              <a:rPr kumimoji="0" lang="en-US" sz="2000" b="0" i="1" u="none" strike="noStrike" kern="1200" cap="none" spc="0" normalizeH="0" baseline="0" noProof="0" dirty="0">
                <a:ln>
                  <a:noFill/>
                </a:ln>
                <a:solidFill>
                  <a:srgbClr val="8E0D18"/>
                </a:solidFill>
                <a:effectLst/>
                <a:uLnTx/>
                <a:uFillTx/>
                <a:latin typeface="+mj-lt"/>
                <a:ea typeface="+mn-ea"/>
                <a:cs typeface="Arial" panose="020B0604020202020204" pitchFamily="34" charset="0"/>
              </a:rPr>
              <a:t>current state assessments</a:t>
            </a:r>
            <a:r>
              <a:rPr kumimoji="0" lang="en-US" sz="2000" b="0" i="0" u="none" strike="noStrike" kern="1200" cap="none" spc="0" normalizeH="0" baseline="0" noProof="0" dirty="0">
                <a:ln>
                  <a:noFill/>
                </a:ln>
                <a:solidFill>
                  <a:srgbClr val="8E0D18"/>
                </a:solidFill>
                <a:effectLst/>
                <a:uLnTx/>
                <a:uFillTx/>
                <a:latin typeface="+mj-lt"/>
                <a:ea typeface="+mn-ea"/>
                <a:cs typeface="Arial" panose="020B0604020202020204" pitchFamily="34" charset="0"/>
              </a:rPr>
              <a:t>:</a:t>
            </a:r>
          </a:p>
          <a:p>
            <a:pPr marL="971550" marR="0" lvl="1" indent="-285750" algn="l" defTabSz="914400" rtl="0" eaLnBrk="1" fontAlgn="auto" latinLnBrk="0" hangingPunct="1">
              <a:lnSpc>
                <a:spcPct val="90000"/>
              </a:lnSpc>
              <a:spcBef>
                <a:spcPts val="500"/>
              </a:spcBef>
              <a:spcAft>
                <a:spcPts val="0"/>
              </a:spcAft>
              <a:buClr>
                <a:srgbClr val="8E0D18"/>
              </a:buClr>
              <a:buSzTx/>
              <a:buFont typeface="Courier New" panose="02070309020205020404" pitchFamily="49" charset="0"/>
              <a:buChar char="o"/>
              <a:tabLst/>
              <a:defRPr/>
            </a:pPr>
            <a:r>
              <a:rPr kumimoji="0" lang="en-US" sz="1800" b="1" i="0" u="none" strike="noStrike" kern="1200" cap="none" spc="0" normalizeH="0" baseline="0" noProof="0" dirty="0">
                <a:ln>
                  <a:noFill/>
                </a:ln>
                <a:solidFill>
                  <a:srgbClr val="8E0D18"/>
                </a:solidFill>
                <a:effectLst/>
                <a:uLnTx/>
                <a:uFillTx/>
                <a:latin typeface="+mn-lt"/>
                <a:ea typeface="+mn-ea"/>
                <a:cs typeface="Arial" panose="020B0604020202020204" pitchFamily="34" charset="0"/>
              </a:rPr>
              <a:t>July 2023 </a:t>
            </a:r>
            <a:r>
              <a:rPr kumimoji="0" lang="en-US" sz="1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through </a:t>
            </a:r>
            <a:r>
              <a:rPr kumimoji="0" lang="en-US" sz="1800" b="1" i="0" u="none" strike="noStrike" kern="1200" cap="none" spc="0" normalizeH="0" baseline="0" noProof="0" dirty="0">
                <a:ln>
                  <a:noFill/>
                </a:ln>
                <a:solidFill>
                  <a:srgbClr val="8E0D18"/>
                </a:solidFill>
                <a:effectLst/>
                <a:uLnTx/>
                <a:uFillTx/>
                <a:latin typeface="+mn-lt"/>
                <a:ea typeface="+mn-ea"/>
                <a:cs typeface="Arial" panose="020B0604020202020204" pitchFamily="34" charset="0"/>
              </a:rPr>
              <a:t>March 2024</a:t>
            </a:r>
            <a:r>
              <a:rPr kumimoji="0" lang="en-US" sz="1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39 weeks, ~150 meetings, ~500 hours, over 170 participants</a:t>
            </a:r>
          </a:p>
          <a:p>
            <a:pPr marL="1428750" marR="0" lvl="2" indent="-285750" algn="l" defTabSz="914400" rtl="0" eaLnBrk="1" fontAlgn="auto" latinLnBrk="0" hangingPunct="1">
              <a:lnSpc>
                <a:spcPct val="90000"/>
              </a:lnSpc>
              <a:spcBef>
                <a:spcPts val="500"/>
              </a:spcBef>
              <a:spcAft>
                <a:spcPts val="0"/>
              </a:spcAft>
              <a:buClr>
                <a:srgbClr val="00B050"/>
              </a:buClr>
              <a:buSzTx/>
              <a:buFont typeface="Wingdings" panose="05000000000000000000" pitchFamily="2" charset="2"/>
              <a:buChar char="ü"/>
              <a:tabLst/>
              <a:defRPr/>
            </a:pPr>
            <a:r>
              <a:rPr kumimoji="0" lang="en-US" sz="1800" b="0" i="1" u="none" strike="noStrike" kern="1200" cap="none" spc="0" normalizeH="0" baseline="0" noProof="0" dirty="0">
                <a:ln>
                  <a:noFill/>
                </a:ln>
                <a:solidFill>
                  <a:prstClr val="black"/>
                </a:solidFill>
                <a:effectLst/>
                <a:uLnTx/>
                <a:uFillTx/>
                <a:latin typeface="+mj-lt"/>
                <a:ea typeface="+mn-ea"/>
                <a:cs typeface="Arial" panose="020B0604020202020204" pitchFamily="34" charset="0"/>
              </a:rPr>
              <a:t>Completed</a:t>
            </a:r>
            <a:r>
              <a:rPr kumimoji="0" lang="en-US" sz="1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Talent Acquisition </a:t>
            </a:r>
            <a:r>
              <a:rPr lang="en-US" sz="1800" dirty="0">
                <a:solidFill>
                  <a:prstClr val="black"/>
                </a:solidFill>
                <a:latin typeface="+mn-lt"/>
              </a:rPr>
              <a:t>sessions</a:t>
            </a:r>
            <a:r>
              <a:rPr kumimoji="0" lang="en-US" sz="1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report, and feedback</a:t>
            </a:r>
            <a:endParaRPr kumimoji="0" lang="en-US" sz="1800" b="1"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1428750" marR="0" lvl="2" indent="-285750" algn="l" defTabSz="914400" rtl="0" eaLnBrk="1" fontAlgn="auto" latinLnBrk="0" hangingPunct="1">
              <a:lnSpc>
                <a:spcPct val="90000"/>
              </a:lnSpc>
              <a:spcBef>
                <a:spcPts val="500"/>
              </a:spcBef>
              <a:spcAft>
                <a:spcPts val="0"/>
              </a:spcAft>
              <a:buClr>
                <a:srgbClr val="00B050"/>
              </a:buClr>
              <a:buSzTx/>
              <a:buFont typeface="Wingdings" panose="05000000000000000000" pitchFamily="2" charset="2"/>
              <a:buChar char="ü"/>
              <a:tabLst/>
              <a:defRPr/>
            </a:pPr>
            <a:r>
              <a:rPr kumimoji="0" lang="en-US" sz="1800" b="0" i="1" u="none" strike="noStrike" kern="1200" cap="none" spc="0" normalizeH="0" baseline="0" noProof="0" dirty="0">
                <a:ln>
                  <a:noFill/>
                </a:ln>
                <a:solidFill>
                  <a:prstClr val="black"/>
                </a:solidFill>
                <a:effectLst/>
                <a:uLnTx/>
                <a:uFillTx/>
                <a:latin typeface="+mj-lt"/>
                <a:ea typeface="+mn-ea"/>
                <a:cs typeface="Arial" panose="020B0604020202020204" pitchFamily="34" charset="0"/>
              </a:rPr>
              <a:t>All </a:t>
            </a:r>
            <a:r>
              <a:rPr lang="en-US" sz="1800" i="1" dirty="0">
                <a:solidFill>
                  <a:prstClr val="black"/>
                </a:solidFill>
                <a:latin typeface="+mj-lt"/>
              </a:rPr>
              <a:t>sessions completed </a:t>
            </a:r>
            <a:r>
              <a:rPr kumimoji="0" lang="en-US" sz="1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Workforce Planning, Compensation, and Benefits</a:t>
            </a:r>
            <a:endParaRPr kumimoji="0" lang="en-US" sz="1800" b="1"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1885950" marR="0" lvl="3" indent="-285750" algn="l" defTabSz="914400" rtl="0" eaLnBrk="1" fontAlgn="auto" latinLnBrk="0" hangingPunct="1">
              <a:lnSpc>
                <a:spcPct val="90000"/>
              </a:lnSpc>
              <a:spcBef>
                <a:spcPts val="500"/>
              </a:spcBef>
              <a:spcAft>
                <a:spcPts val="0"/>
              </a:spcAft>
              <a:buClr>
                <a:srgbClr val="8E0D18"/>
              </a:buClr>
              <a:buSzTx/>
              <a:tabLst/>
              <a:defRPr/>
            </a:pPr>
            <a:r>
              <a:rPr kumimoji="0" lang="en-US"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Reports and feedback </a:t>
            </a:r>
            <a:r>
              <a:rPr kumimoji="0" lang="en-US" b="0" i="1" u="none" strike="noStrike" kern="1200" cap="none" spc="0" normalizeH="0" baseline="0" noProof="0" dirty="0">
                <a:ln>
                  <a:noFill/>
                </a:ln>
                <a:solidFill>
                  <a:prstClr val="black"/>
                </a:solidFill>
                <a:effectLst/>
                <a:uLnTx/>
                <a:uFillTx/>
                <a:latin typeface="+mn-lt"/>
                <a:ea typeface="+mn-ea"/>
                <a:cs typeface="Arial" panose="020B0604020202020204" pitchFamily="34" charset="0"/>
              </a:rPr>
              <a:t>are</a:t>
            </a:r>
            <a:r>
              <a:rPr kumimoji="0" lang="en-US"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b="0" i="1" u="none" strike="noStrike" kern="1200" cap="none" spc="0" normalizeH="0" baseline="0" noProof="0" dirty="0">
                <a:ln>
                  <a:noFill/>
                </a:ln>
                <a:solidFill>
                  <a:prstClr val="black"/>
                </a:solidFill>
                <a:effectLst/>
                <a:uLnTx/>
                <a:uFillTx/>
                <a:latin typeface="+mn-lt"/>
                <a:ea typeface="+mn-ea"/>
                <a:cs typeface="Arial" panose="020B0604020202020204" pitchFamily="34" charset="0"/>
              </a:rPr>
              <a:t>in progress</a:t>
            </a:r>
          </a:p>
          <a:p>
            <a:pPr marL="1428750" marR="0" lvl="2" indent="-285750" algn="l" defTabSz="914400" rtl="0" eaLnBrk="1" fontAlgn="auto" latinLnBrk="0" hangingPunct="1">
              <a:lnSpc>
                <a:spcPct val="90000"/>
              </a:lnSpc>
              <a:spcBef>
                <a:spcPts val="500"/>
              </a:spcBef>
              <a:spcAft>
                <a:spcPts val="0"/>
              </a:spcAft>
              <a:buClr>
                <a:srgbClr val="8E0D18"/>
              </a:buClr>
              <a:buSzTx/>
              <a:buFont typeface="Wingdings" panose="05000000000000000000" pitchFamily="2" charset="2"/>
              <a:buChar char="q"/>
              <a:tabLst/>
              <a:defRPr/>
            </a:pPr>
            <a:r>
              <a:rPr kumimoji="0" lang="en-US" sz="1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Time and Leave administration </a:t>
            </a:r>
            <a:r>
              <a:rPr lang="en-US" sz="1800" dirty="0">
                <a:solidFill>
                  <a:prstClr val="black"/>
                </a:solidFill>
                <a:latin typeface="+mn-lt"/>
              </a:rPr>
              <a:t>sessions</a:t>
            </a:r>
            <a:r>
              <a:rPr kumimoji="0" lang="en-US" sz="1800" b="1" i="1" u="none" strike="noStrike" kern="1200" cap="none" spc="0" normalizeH="0" baseline="0" noProof="0" dirty="0">
                <a:ln>
                  <a:noFill/>
                </a:ln>
                <a:solidFill>
                  <a:prstClr val="black"/>
                </a:solidFill>
                <a:effectLst/>
                <a:uLnTx/>
                <a:uFillTx/>
                <a:latin typeface="+mn-lt"/>
                <a:ea typeface="+mn-ea"/>
                <a:cs typeface="Arial" panose="020B0604020202020204" pitchFamily="34" charset="0"/>
              </a:rPr>
              <a:t> are in progress</a:t>
            </a:r>
          </a:p>
          <a:p>
            <a:pPr marL="1428750" marR="0" lvl="2" indent="-285750" algn="l" defTabSz="914400" rtl="0" eaLnBrk="1" fontAlgn="auto" latinLnBrk="0" hangingPunct="1">
              <a:lnSpc>
                <a:spcPct val="90000"/>
              </a:lnSpc>
              <a:spcBef>
                <a:spcPts val="500"/>
              </a:spcBef>
              <a:spcAft>
                <a:spcPts val="0"/>
              </a:spcAft>
              <a:buClr>
                <a:srgbClr val="8E0D18"/>
              </a:buClr>
              <a:buSzTx/>
              <a:buFont typeface="Wingdings" panose="05000000000000000000" pitchFamily="2" charset="2"/>
              <a:buChar char="q"/>
              <a:tabLst/>
              <a:defRPr/>
            </a:pPr>
            <a:r>
              <a:rPr kumimoji="0" lang="en-US" sz="1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Absence, Payroll, and Cross Module scheduled for </a:t>
            </a:r>
            <a:r>
              <a:rPr kumimoji="0" lang="en-US" sz="1800" b="1" i="0" u="none" strike="noStrike" kern="1200" cap="none" spc="0" normalizeH="0" baseline="0" noProof="0" dirty="0">
                <a:ln>
                  <a:noFill/>
                </a:ln>
                <a:solidFill>
                  <a:srgbClr val="8E0D18"/>
                </a:solidFill>
                <a:effectLst/>
                <a:uLnTx/>
                <a:uFillTx/>
                <a:latin typeface="+mn-lt"/>
                <a:ea typeface="+mn-ea"/>
                <a:cs typeface="Arial" panose="020B0604020202020204" pitchFamily="34" charset="0"/>
              </a:rPr>
              <a:t>November 2023</a:t>
            </a:r>
            <a:r>
              <a:rPr kumimoji="0" lang="en-US" sz="1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t>
            </a:r>
            <a:r>
              <a:rPr kumimoji="0" lang="en-US" sz="1800" b="1" i="0" u="none" strike="noStrike" kern="1200" cap="none" spc="0" normalizeH="0" baseline="0" noProof="0" dirty="0">
                <a:ln>
                  <a:noFill/>
                </a:ln>
                <a:solidFill>
                  <a:srgbClr val="8E0D18"/>
                </a:solidFill>
                <a:uLnTx/>
                <a:uFillTx/>
                <a:latin typeface="+mn-lt"/>
                <a:ea typeface="+mn-ea"/>
                <a:cs typeface="Arial" panose="020B0604020202020204" pitchFamily="34" charset="0"/>
              </a:rPr>
              <a:t>March 2024</a:t>
            </a:r>
          </a:p>
        </p:txBody>
      </p:sp>
      <p:pic>
        <p:nvPicPr>
          <p:cNvPr id="3" name="Picture 2">
            <a:extLst>
              <a:ext uri="{FF2B5EF4-FFF2-40B4-BE49-F238E27FC236}">
                <a16:creationId xmlns:a16="http://schemas.microsoft.com/office/drawing/2014/main" id="{41188C6B-EAFB-2FD3-68CB-C6FC60433044}"/>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22950"/>
          <a:stretch/>
        </p:blipFill>
        <p:spPr>
          <a:xfrm>
            <a:off x="243449" y="5937839"/>
            <a:ext cx="1251749" cy="557977"/>
          </a:xfrm>
          <a:prstGeom prst="rect">
            <a:avLst/>
          </a:prstGeom>
        </p:spPr>
      </p:pic>
    </p:spTree>
    <p:extLst>
      <p:ext uri="{BB962C8B-B14F-4D97-AF65-F5344CB8AC3E}">
        <p14:creationId xmlns:p14="http://schemas.microsoft.com/office/powerpoint/2010/main" val="2462567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D8D8D8"/>
        </a:solidFill>
        <a:effectLst/>
      </p:bgPr>
    </p:bg>
    <p:spTree>
      <p:nvGrpSpPr>
        <p:cNvPr id="1" name=""/>
        <p:cNvGrpSpPr/>
        <p:nvPr/>
      </p:nvGrpSpPr>
      <p:grpSpPr>
        <a:xfrm>
          <a:off x="0" y="0"/>
          <a:ext cx="0" cy="0"/>
          <a:chOff x="0" y="0"/>
          <a:chExt cx="0" cy="0"/>
        </a:xfrm>
      </p:grpSpPr>
      <p:sp>
        <p:nvSpPr>
          <p:cNvPr id="5" name="Text Placeholder 28">
            <a:extLst>
              <a:ext uri="{FF2B5EF4-FFF2-40B4-BE49-F238E27FC236}">
                <a16:creationId xmlns:a16="http://schemas.microsoft.com/office/drawing/2014/main" id="{924FA1A1-9DBE-EA28-55C5-E49CC34A423E}"/>
              </a:ext>
            </a:extLst>
          </p:cNvPr>
          <p:cNvSpPr txBox="1">
            <a:spLocks/>
          </p:cNvSpPr>
          <p:nvPr/>
        </p:nvSpPr>
        <p:spPr>
          <a:xfrm>
            <a:off x="223681" y="641172"/>
            <a:ext cx="5046409" cy="557977"/>
          </a:xfrm>
          <a:prstGeom prst="rect">
            <a:avLst/>
          </a:prstGeom>
          <a:solidFill>
            <a:schemeClr val="tx1"/>
          </a:solidFill>
          <a:ln>
            <a:noFill/>
            <a:prstDash/>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r" defTabSz="457200" rtl="0" eaLnBrk="1" latinLnBrk="0" hangingPunct="1">
              <a:spcBef>
                <a:spcPct val="0"/>
              </a:spcBef>
              <a:buNone/>
              <a:defRPr lang="en-US" sz="2400" b="0" i="0" kern="1200" spc="100" baseline="0">
                <a:solidFill>
                  <a:schemeClr val="accent1"/>
                </a:solidFill>
                <a:latin typeface="+mj-lt"/>
                <a:ea typeface="+mn-ea"/>
                <a:cs typeface="+mn-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b="1" dirty="0">
                <a:solidFill>
                  <a:srgbClr val="8E0D18"/>
                </a:solidFill>
              </a:rPr>
              <a:t>Transitions to Future State</a:t>
            </a:r>
          </a:p>
        </p:txBody>
      </p:sp>
      <p:sp>
        <p:nvSpPr>
          <p:cNvPr id="4" name="Slide Number Placeholder 2">
            <a:extLst>
              <a:ext uri="{FF2B5EF4-FFF2-40B4-BE49-F238E27FC236}">
                <a16:creationId xmlns:a16="http://schemas.microsoft.com/office/drawing/2014/main" id="{078E0DA9-3273-8278-0510-6FD05E3BCD75}"/>
              </a:ext>
            </a:extLst>
          </p:cNvPr>
          <p:cNvSpPr>
            <a:spLocks noGrp="1"/>
          </p:cNvSpPr>
          <p:nvPr>
            <p:ph type="sldNum" sz="quarter" idx="12"/>
          </p:nvPr>
        </p:nvSpPr>
        <p:spPr>
          <a:xfrm>
            <a:off x="11110352" y="5828326"/>
            <a:ext cx="838199" cy="767687"/>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8D65601-5AE2-46FC-B138-694DDD2B510D}" type="slidenum">
              <a:rPr kumimoji="0" lang="en-US" sz="2800" b="0" i="0" u="none" strike="noStrike" kern="1200" cap="none" spc="0" normalizeH="0" baseline="0" noProof="0" smtClean="0">
                <a:ln>
                  <a:noFill/>
                </a:ln>
                <a:solidFill>
                  <a:srgbClr val="8E0D18"/>
                </a:solidFill>
                <a:effectLst/>
                <a:uLnTx/>
                <a:uFillTx/>
                <a:latin typeface="ITC Giovanni Std Book"/>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28</a:t>
            </a:fld>
            <a:endParaRPr kumimoji="0" lang="en-US" sz="2800" b="0" i="0" u="none" strike="noStrike" kern="1200" cap="none" spc="0" normalizeH="0" baseline="0" noProof="0" dirty="0">
              <a:ln>
                <a:noFill/>
              </a:ln>
              <a:solidFill>
                <a:srgbClr val="8E0D18"/>
              </a:solidFill>
              <a:effectLst/>
              <a:uLnTx/>
              <a:uFillTx/>
              <a:latin typeface="ITC Giovanni Std Book"/>
              <a:ea typeface="+mn-ea"/>
              <a:cs typeface="+mn-cs"/>
            </a:endParaRPr>
          </a:p>
        </p:txBody>
      </p:sp>
      <p:pic>
        <p:nvPicPr>
          <p:cNvPr id="3" name="Picture 2">
            <a:extLst>
              <a:ext uri="{FF2B5EF4-FFF2-40B4-BE49-F238E27FC236}">
                <a16:creationId xmlns:a16="http://schemas.microsoft.com/office/drawing/2014/main" id="{D0372C7D-7083-350F-07AC-37C813510736}"/>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22950"/>
          <a:stretch/>
        </p:blipFill>
        <p:spPr>
          <a:xfrm>
            <a:off x="243449" y="5937839"/>
            <a:ext cx="1251749" cy="557977"/>
          </a:xfrm>
          <a:prstGeom prst="rect">
            <a:avLst/>
          </a:prstGeom>
        </p:spPr>
      </p:pic>
      <p:sp>
        <p:nvSpPr>
          <p:cNvPr id="6" name="Content Placeholder 4">
            <a:extLst>
              <a:ext uri="{FF2B5EF4-FFF2-40B4-BE49-F238E27FC236}">
                <a16:creationId xmlns:a16="http://schemas.microsoft.com/office/drawing/2014/main" id="{44BAC986-F4D0-AB52-9E44-394A6E8C93B0}"/>
              </a:ext>
            </a:extLst>
          </p:cNvPr>
          <p:cNvSpPr txBox="1">
            <a:spLocks/>
          </p:cNvSpPr>
          <p:nvPr/>
        </p:nvSpPr>
        <p:spPr>
          <a:xfrm>
            <a:off x="752873" y="1739352"/>
            <a:ext cx="10686253" cy="365828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0"/>
              </a:spcBef>
              <a:spcAft>
                <a:spcPts val="600"/>
              </a:spcAft>
              <a:buClr>
                <a:srgbClr val="8E0D18"/>
              </a:buClr>
              <a:buSzTx/>
              <a:buFont typeface="Arial" panose="020B0604020202020204" pitchFamily="34" charset="0"/>
              <a:buChar char="•"/>
              <a:tabLst/>
              <a:defRPr/>
            </a:pPr>
            <a:r>
              <a:rPr kumimoji="0" lang="en-US" b="1" i="0" u="none" strike="noStrike" kern="1200" cap="none" spc="0" normalizeH="0" baseline="0" noProof="0" dirty="0">
                <a:ln>
                  <a:noFill/>
                </a:ln>
                <a:solidFill>
                  <a:prstClr val="black"/>
                </a:solidFill>
                <a:effectLst/>
                <a:uLnTx/>
                <a:uFillTx/>
                <a:latin typeface="+mn-lt"/>
                <a:ea typeface="+mn-ea"/>
                <a:cs typeface="+mn-cs"/>
              </a:rPr>
              <a:t>Interactive Design Prototypes (IDPs) and Module Configuration Sprints</a:t>
            </a:r>
          </a:p>
          <a:p>
            <a:pPr marR="0" lvl="1" algn="l" defTabSz="914400" rtl="0" eaLnBrk="1" fontAlgn="auto" latinLnBrk="0" hangingPunct="1">
              <a:lnSpc>
                <a:spcPct val="100000"/>
              </a:lnSpc>
              <a:spcBef>
                <a:spcPts val="0"/>
              </a:spcBef>
              <a:spcAft>
                <a:spcPts val="600"/>
              </a:spcAft>
              <a:buClr>
                <a:srgbClr val="8E0D18"/>
              </a:buClr>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Design review board</a:t>
            </a:r>
          </a:p>
          <a:p>
            <a:pPr marR="0" lvl="1" algn="l" defTabSz="914400" rtl="0" eaLnBrk="1" fontAlgn="auto" latinLnBrk="0" hangingPunct="1">
              <a:lnSpc>
                <a:spcPct val="100000"/>
              </a:lnSpc>
              <a:spcBef>
                <a:spcPts val="0"/>
              </a:spcBef>
              <a:spcAft>
                <a:spcPts val="600"/>
              </a:spcAft>
              <a:buClr>
                <a:srgbClr val="8E0D18"/>
              </a:buClr>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Unification of configuration – One Rutgers</a:t>
            </a:r>
          </a:p>
          <a:p>
            <a:pPr marR="0" lvl="1" algn="l" defTabSz="914400" rtl="0" eaLnBrk="1" fontAlgn="auto" latinLnBrk="0" hangingPunct="1">
              <a:lnSpc>
                <a:spcPct val="100000"/>
              </a:lnSpc>
              <a:spcBef>
                <a:spcPts val="0"/>
              </a:spcBef>
              <a:spcAft>
                <a:spcPts val="600"/>
              </a:spcAft>
              <a:buClr>
                <a:srgbClr val="8E0D18"/>
              </a:buClr>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Larger population of data (loaded full table values, i.e. job codes and descriptions)</a:t>
            </a:r>
          </a:p>
          <a:p>
            <a:pPr marR="0" lvl="1" algn="l" defTabSz="914400" rtl="0" eaLnBrk="1" fontAlgn="auto" latinLnBrk="0" hangingPunct="1">
              <a:lnSpc>
                <a:spcPct val="100000"/>
              </a:lnSpc>
              <a:spcBef>
                <a:spcPts val="0"/>
              </a:spcBef>
              <a:spcAft>
                <a:spcPts val="600"/>
              </a:spcAft>
              <a:buClr>
                <a:srgbClr val="8E0D18"/>
              </a:buClr>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Unit testing of configuration and setup</a:t>
            </a:r>
          </a:p>
          <a:p>
            <a:pPr marL="342900" marR="0" lvl="0" indent="-342900" algn="l" defTabSz="914400" rtl="0" eaLnBrk="1" fontAlgn="auto" latinLnBrk="0" hangingPunct="1">
              <a:lnSpc>
                <a:spcPct val="100000"/>
              </a:lnSpc>
              <a:spcBef>
                <a:spcPts val="0"/>
              </a:spcBef>
              <a:spcAft>
                <a:spcPts val="600"/>
              </a:spcAft>
              <a:buClr>
                <a:srgbClr val="8E0D18"/>
              </a:buClr>
              <a:buSzTx/>
              <a:buFont typeface="Arial" panose="020B0604020202020204" pitchFamily="34" charset="0"/>
              <a:buChar char="•"/>
              <a:tabLst/>
              <a:defRPr/>
            </a:pPr>
            <a:r>
              <a:rPr kumimoji="0" lang="en-US" i="0" u="none" strike="noStrike" kern="1200" cap="none" spc="0" normalizeH="0" baseline="0" noProof="0" dirty="0">
                <a:ln>
                  <a:noFill/>
                </a:ln>
                <a:solidFill>
                  <a:prstClr val="black"/>
                </a:solidFill>
                <a:effectLst/>
                <a:uLnTx/>
                <a:uFillTx/>
                <a:latin typeface="+mn-lt"/>
                <a:ea typeface="+mn-ea"/>
                <a:cs typeface="+mn-cs"/>
              </a:rPr>
              <a:t>Functional business process future state recommendations, redesign, and validation in </a:t>
            </a:r>
            <a:r>
              <a:rPr kumimoji="0" lang="en-US" b="1" i="0" u="none" strike="noStrike" kern="1200" cap="none" spc="0" normalizeH="0" baseline="0" noProof="0" dirty="0">
                <a:ln>
                  <a:noFill/>
                </a:ln>
                <a:solidFill>
                  <a:srgbClr val="8E0D18"/>
                </a:solidFill>
                <a:effectLst/>
                <a:uLnTx/>
                <a:uFillTx/>
                <a:latin typeface="+mn-lt"/>
                <a:ea typeface="+mn-ea"/>
                <a:cs typeface="+mn-cs"/>
              </a:rPr>
              <a:t>March 2024</a:t>
            </a:r>
          </a:p>
          <a:p>
            <a:pPr marL="342900" marR="0" lvl="0" indent="-342900" algn="l" defTabSz="914400" rtl="0" eaLnBrk="1" fontAlgn="auto" latinLnBrk="0" hangingPunct="1">
              <a:lnSpc>
                <a:spcPct val="100000"/>
              </a:lnSpc>
              <a:spcBef>
                <a:spcPts val="0"/>
              </a:spcBef>
              <a:spcAft>
                <a:spcPts val="600"/>
              </a:spcAft>
              <a:buClr>
                <a:srgbClr val="8E0D18"/>
              </a:buClr>
              <a:buSzTx/>
              <a:buFont typeface="Arial" panose="020B0604020202020204" pitchFamily="34" charset="0"/>
              <a:buChar char="•"/>
              <a:tabLst/>
              <a:defRPr/>
            </a:pPr>
            <a:r>
              <a:rPr kumimoji="0" lang="en-US" i="0" u="none" strike="noStrike" kern="1200" cap="none" spc="0" normalizeH="0" baseline="0" noProof="0" dirty="0">
                <a:ln>
                  <a:noFill/>
                </a:ln>
                <a:solidFill>
                  <a:prstClr val="black"/>
                </a:solidFill>
                <a:effectLst/>
                <a:uLnTx/>
                <a:uFillTx/>
                <a:latin typeface="+mn-lt"/>
                <a:ea typeface="+mn-ea"/>
                <a:cs typeface="+mn-cs"/>
              </a:rPr>
              <a:t>Systems integration</a:t>
            </a:r>
            <a:r>
              <a:rPr kumimoji="0" lang="en-US" i="0" u="none" strike="noStrike" kern="1200" cap="none" spc="0" normalizeH="0" noProof="0" dirty="0">
                <a:ln>
                  <a:noFill/>
                </a:ln>
                <a:solidFill>
                  <a:prstClr val="black"/>
                </a:solidFill>
                <a:effectLst/>
                <a:uLnTx/>
                <a:uFillTx/>
                <a:latin typeface="+mn-lt"/>
                <a:ea typeface="+mn-ea"/>
                <a:cs typeface="+mn-cs"/>
              </a:rPr>
              <a:t> testing </a:t>
            </a:r>
            <a:r>
              <a:rPr lang="en-US" dirty="0">
                <a:solidFill>
                  <a:prstClr val="black"/>
                </a:solidFill>
                <a:latin typeface="+mn-lt"/>
              </a:rPr>
              <a:t>in </a:t>
            </a:r>
            <a:r>
              <a:rPr kumimoji="0" lang="en-US" b="1" i="0" u="none" strike="noStrike" kern="1200" cap="none" spc="0" normalizeH="0" noProof="0" dirty="0">
                <a:ln>
                  <a:noFill/>
                </a:ln>
                <a:solidFill>
                  <a:srgbClr val="8E0D18"/>
                </a:solidFill>
                <a:effectLst/>
                <a:uLnTx/>
                <a:uFillTx/>
                <a:latin typeface="+mn-lt"/>
                <a:ea typeface="+mn-ea"/>
                <a:cs typeface="+mn-cs"/>
              </a:rPr>
              <a:t>March 2024</a:t>
            </a:r>
          </a:p>
          <a:p>
            <a:pPr marL="342900" marR="0" lvl="0" indent="-342900" algn="l" defTabSz="914400" rtl="0" eaLnBrk="1" fontAlgn="auto" latinLnBrk="0" hangingPunct="1">
              <a:lnSpc>
                <a:spcPct val="100000"/>
              </a:lnSpc>
              <a:spcBef>
                <a:spcPts val="0"/>
              </a:spcBef>
              <a:spcAft>
                <a:spcPts val="600"/>
              </a:spcAft>
              <a:buClr>
                <a:srgbClr val="8E0D18"/>
              </a:buClr>
              <a:buSzTx/>
              <a:buFont typeface="Arial" panose="020B0604020202020204" pitchFamily="34" charset="0"/>
              <a:buChar char="•"/>
              <a:tabLst/>
              <a:defRPr/>
            </a:pPr>
            <a:r>
              <a:rPr lang="en-US" dirty="0">
                <a:solidFill>
                  <a:prstClr val="black"/>
                </a:solidFill>
                <a:latin typeface="+mn-lt"/>
              </a:rPr>
              <a:t>User acceptance testing and parallel payroll testing in </a:t>
            </a:r>
            <a:r>
              <a:rPr lang="en-US" b="1" dirty="0">
                <a:solidFill>
                  <a:srgbClr val="8E0D18"/>
                </a:solidFill>
                <a:latin typeface="+mn-lt"/>
              </a:rPr>
              <a:t>July 2024</a:t>
            </a:r>
            <a:endParaRPr kumimoji="0" lang="en-US" b="1" i="0" u="none" strike="noStrike" kern="1200" cap="none" spc="0" normalizeH="0" noProof="0" dirty="0">
              <a:ln>
                <a:noFill/>
              </a:ln>
              <a:solidFill>
                <a:srgbClr val="8E0D18"/>
              </a:solidFill>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600"/>
              </a:spcAft>
              <a:buClr>
                <a:srgbClr val="8E0D18"/>
              </a:buClr>
              <a:buSzTx/>
              <a:buFont typeface="Arial" panose="020B0604020202020204" pitchFamily="34" charset="0"/>
              <a:buChar char="•"/>
              <a:tabLst/>
              <a:defRPr/>
            </a:pPr>
            <a:r>
              <a:rPr lang="en-US" baseline="0" dirty="0">
                <a:solidFill>
                  <a:prstClr val="black"/>
                </a:solidFill>
                <a:latin typeface="+mn-lt"/>
              </a:rPr>
              <a:t>Prepare for user</a:t>
            </a:r>
            <a:r>
              <a:rPr lang="en-US" dirty="0">
                <a:solidFill>
                  <a:prstClr val="black"/>
                </a:solidFill>
                <a:latin typeface="+mn-lt"/>
              </a:rPr>
              <a:t> training and continue execution of change management plan</a:t>
            </a:r>
          </a:p>
          <a:p>
            <a:pPr marL="342900" marR="0" lvl="0" indent="-342900" algn="l" defTabSz="914400" rtl="0" eaLnBrk="1" fontAlgn="auto" latinLnBrk="0" hangingPunct="1">
              <a:lnSpc>
                <a:spcPct val="100000"/>
              </a:lnSpc>
              <a:spcBef>
                <a:spcPts val="0"/>
              </a:spcBef>
              <a:spcAft>
                <a:spcPts val="600"/>
              </a:spcAft>
              <a:buClr>
                <a:srgbClr val="8E0D18"/>
              </a:buClr>
              <a:buSzTx/>
              <a:buFont typeface="Arial" panose="020B0604020202020204" pitchFamily="34" charset="0"/>
              <a:buChar char="•"/>
              <a:tabLst/>
              <a:defRPr/>
            </a:pPr>
            <a:r>
              <a:rPr kumimoji="0" lang="en-US" i="0" u="none" strike="noStrike" kern="1200" cap="none" spc="0" normalizeH="0" baseline="0" noProof="0" dirty="0">
                <a:ln>
                  <a:noFill/>
                </a:ln>
                <a:solidFill>
                  <a:prstClr val="black"/>
                </a:solidFill>
                <a:effectLst/>
                <a:uLnTx/>
                <a:uFillTx/>
                <a:latin typeface="+mn-lt"/>
                <a:ea typeface="+mn-ea"/>
                <a:cs typeface="+mn-cs"/>
              </a:rPr>
              <a:t>Phase 1 launch</a:t>
            </a:r>
            <a:r>
              <a:rPr kumimoji="0" lang="en-US" i="0" u="none" strike="noStrike" kern="1200" cap="none" spc="0" normalizeH="0" noProof="0" dirty="0">
                <a:ln>
                  <a:noFill/>
                </a:ln>
                <a:solidFill>
                  <a:prstClr val="black"/>
                </a:solidFill>
                <a:effectLst/>
                <a:uLnTx/>
                <a:uFillTx/>
                <a:latin typeface="+mn-lt"/>
                <a:ea typeface="+mn-ea"/>
                <a:cs typeface="+mn-cs"/>
              </a:rPr>
              <a:t> </a:t>
            </a:r>
            <a:r>
              <a:rPr kumimoji="0" lang="en-US" b="1" i="0" u="none" strike="noStrike" kern="1200" cap="none" spc="0" normalizeH="0" noProof="0" dirty="0">
                <a:ln>
                  <a:noFill/>
                </a:ln>
                <a:solidFill>
                  <a:srgbClr val="8E0D18"/>
                </a:solidFill>
                <a:effectLst/>
                <a:uLnTx/>
                <a:uFillTx/>
                <a:latin typeface="+mn-lt"/>
                <a:ea typeface="+mn-ea"/>
                <a:cs typeface="+mn-cs"/>
              </a:rPr>
              <a:t>January 2025</a:t>
            </a:r>
            <a:endParaRPr kumimoji="0" lang="en-US" b="1" i="0" u="none" strike="noStrike" kern="1200" cap="none" spc="0" normalizeH="0" baseline="0" noProof="0" dirty="0">
              <a:ln>
                <a:noFill/>
              </a:ln>
              <a:solidFill>
                <a:srgbClr val="8E0D18"/>
              </a:solidFill>
              <a:effectLst/>
              <a:uLnTx/>
              <a:uFillTx/>
              <a:latin typeface="+mn-lt"/>
              <a:ea typeface="+mn-ea"/>
              <a:cs typeface="+mn-cs"/>
            </a:endParaRPr>
          </a:p>
        </p:txBody>
      </p:sp>
    </p:spTree>
    <p:extLst>
      <p:ext uri="{BB962C8B-B14F-4D97-AF65-F5344CB8AC3E}">
        <p14:creationId xmlns:p14="http://schemas.microsoft.com/office/powerpoint/2010/main" val="3798785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D8D8D8"/>
        </a:solidFill>
        <a:effectLst/>
      </p:bgPr>
    </p:bg>
    <p:spTree>
      <p:nvGrpSpPr>
        <p:cNvPr id="1" name=""/>
        <p:cNvGrpSpPr/>
        <p:nvPr/>
      </p:nvGrpSpPr>
      <p:grpSpPr>
        <a:xfrm>
          <a:off x="0" y="0"/>
          <a:ext cx="0" cy="0"/>
          <a:chOff x="0" y="0"/>
          <a:chExt cx="0" cy="0"/>
        </a:xfrm>
      </p:grpSpPr>
      <p:sp>
        <p:nvSpPr>
          <p:cNvPr id="7" name="Text Placeholder 28">
            <a:extLst>
              <a:ext uri="{FF2B5EF4-FFF2-40B4-BE49-F238E27FC236}">
                <a16:creationId xmlns:a16="http://schemas.microsoft.com/office/drawing/2014/main" id="{752C7055-291B-D5FF-8624-86386B58EF61}"/>
              </a:ext>
            </a:extLst>
          </p:cNvPr>
          <p:cNvSpPr txBox="1">
            <a:spLocks/>
          </p:cNvSpPr>
          <p:nvPr/>
        </p:nvSpPr>
        <p:spPr>
          <a:xfrm>
            <a:off x="223681" y="641172"/>
            <a:ext cx="5046409" cy="557977"/>
          </a:xfrm>
          <a:prstGeom prst="rect">
            <a:avLst/>
          </a:prstGeom>
          <a:solidFill>
            <a:schemeClr val="tx1"/>
          </a:solidFill>
          <a:ln>
            <a:noFill/>
            <a:prstDash/>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r" defTabSz="457200" rtl="0" eaLnBrk="1" latinLnBrk="0" hangingPunct="1">
              <a:spcBef>
                <a:spcPct val="0"/>
              </a:spcBef>
              <a:buNone/>
              <a:defRPr lang="en-US" sz="2400" b="0" i="0" kern="1200" spc="100" baseline="0">
                <a:solidFill>
                  <a:schemeClr val="accent1"/>
                </a:solidFill>
                <a:latin typeface="+mj-lt"/>
                <a:ea typeface="+mn-ea"/>
                <a:cs typeface="+mn-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b="1" dirty="0">
                <a:solidFill>
                  <a:srgbClr val="8E0D18"/>
                </a:solidFill>
              </a:rPr>
              <a:t>Project Management Office</a:t>
            </a:r>
          </a:p>
        </p:txBody>
      </p:sp>
      <p:sp>
        <p:nvSpPr>
          <p:cNvPr id="2" name="TextBox 1">
            <a:extLst>
              <a:ext uri="{FF2B5EF4-FFF2-40B4-BE49-F238E27FC236}">
                <a16:creationId xmlns:a16="http://schemas.microsoft.com/office/drawing/2014/main" id="{094A6001-B1B5-716F-37BA-5F417AFF69BD}"/>
              </a:ext>
            </a:extLst>
          </p:cNvPr>
          <p:cNvSpPr txBox="1">
            <a:spLocks/>
          </p:cNvSpPr>
          <p:nvPr/>
        </p:nvSpPr>
        <p:spPr>
          <a:xfrm>
            <a:off x="8103078" y="4200186"/>
            <a:ext cx="3463109" cy="923330"/>
          </a:xfrm>
          <a:prstGeom prst="rect">
            <a:avLst/>
          </a:prstGeom>
          <a:noFill/>
        </p:spPr>
        <p:txBody>
          <a:bodyPr wrap="square" rtlCol="0">
            <a:spAutoFit/>
          </a:bodyPr>
          <a:lstStyle/>
          <a:p>
            <a:pPr algn="ctr"/>
            <a:r>
              <a:rPr lang="en-US" dirty="0">
                <a:solidFill>
                  <a:schemeClr val="bg1">
                    <a:lumMod val="85000"/>
                    <a:lumOff val="15000"/>
                  </a:schemeClr>
                </a:solidFill>
              </a:rPr>
              <a:t>For more information on the</a:t>
            </a:r>
            <a:br>
              <a:rPr lang="en-US" dirty="0">
                <a:solidFill>
                  <a:schemeClr val="bg1">
                    <a:lumMod val="85000"/>
                    <a:lumOff val="15000"/>
                  </a:schemeClr>
                </a:solidFill>
              </a:rPr>
            </a:br>
            <a:r>
              <a:rPr lang="en-US" dirty="0">
                <a:solidFill>
                  <a:schemeClr val="bg1">
                    <a:lumMod val="85000"/>
                    <a:lumOff val="15000"/>
                  </a:schemeClr>
                </a:solidFill>
              </a:rPr>
              <a:t>UFA Project Management Office, visit the </a:t>
            </a:r>
            <a:r>
              <a:rPr lang="en-US" b="1" dirty="0">
                <a:solidFill>
                  <a:srgbClr val="002060"/>
                </a:solidFill>
                <a:hlinkClick r:id="rId2">
                  <a:extLst>
                    <a:ext uri="{A12FA001-AC4F-418D-AE19-62706E023703}">
                      <ahyp:hlinkClr xmlns:ahyp="http://schemas.microsoft.com/office/drawing/2018/hyperlinkcolor" val="tx"/>
                    </a:ext>
                  </a:extLst>
                </a:hlinkClick>
              </a:rPr>
              <a:t>UFA website</a:t>
            </a:r>
            <a:r>
              <a:rPr lang="en-US" dirty="0">
                <a:solidFill>
                  <a:schemeClr val="bg1">
                    <a:lumMod val="85000"/>
                    <a:lumOff val="15000"/>
                  </a:schemeClr>
                </a:solidFill>
              </a:rPr>
              <a:t>!</a:t>
            </a:r>
          </a:p>
        </p:txBody>
      </p:sp>
      <p:sp>
        <p:nvSpPr>
          <p:cNvPr id="6" name="TextBox 5">
            <a:extLst>
              <a:ext uri="{FF2B5EF4-FFF2-40B4-BE49-F238E27FC236}">
                <a16:creationId xmlns:a16="http://schemas.microsoft.com/office/drawing/2014/main" id="{ECA5307C-4126-2E96-259E-65AA07115274}"/>
              </a:ext>
            </a:extLst>
          </p:cNvPr>
          <p:cNvSpPr txBox="1">
            <a:spLocks/>
          </p:cNvSpPr>
          <p:nvPr/>
        </p:nvSpPr>
        <p:spPr>
          <a:xfrm>
            <a:off x="4363312" y="6058281"/>
            <a:ext cx="3465369" cy="307777"/>
          </a:xfrm>
          <a:prstGeom prst="rect">
            <a:avLst/>
          </a:prstGeom>
          <a:noFill/>
        </p:spPr>
        <p:txBody>
          <a:bodyPr wrap="square" rtlCol="0">
            <a:spAutoFit/>
          </a:bodyPr>
          <a:lstStyle/>
          <a:p>
            <a:pPr algn="ctr"/>
            <a:r>
              <a:rPr lang="en-US" sz="1400" i="1" dirty="0">
                <a:solidFill>
                  <a:srgbClr val="666666"/>
                </a:solidFill>
              </a:rPr>
              <a:t>Click images to open project websites.</a:t>
            </a:r>
          </a:p>
        </p:txBody>
      </p:sp>
      <p:pic>
        <p:nvPicPr>
          <p:cNvPr id="4" name="Picture 3">
            <a:hlinkClick r:id="rId3"/>
            <a:extLst>
              <a:ext uri="{FF2B5EF4-FFF2-40B4-BE49-F238E27FC236}">
                <a16:creationId xmlns:a16="http://schemas.microsoft.com/office/drawing/2014/main" id="{6875305D-B94C-C7ED-D8F2-CB9F08F7FEE8}"/>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517624" y="3631204"/>
            <a:ext cx="3648270" cy="2061294"/>
          </a:xfrm>
          <a:prstGeom prst="rect">
            <a:avLst/>
          </a:prstGeom>
          <a:effectLst>
            <a:outerShdw blurRad="50800" dist="38100" dir="2700000" algn="tl" rotWithShape="0">
              <a:prstClr val="black">
                <a:alpha val="40000"/>
              </a:prstClr>
            </a:outerShdw>
          </a:effectLst>
        </p:spPr>
      </p:pic>
      <p:pic>
        <p:nvPicPr>
          <p:cNvPr id="5" name="Picture 4">
            <a:hlinkClick r:id="rId5"/>
            <a:extLst>
              <a:ext uri="{FF2B5EF4-FFF2-40B4-BE49-F238E27FC236}">
                <a16:creationId xmlns:a16="http://schemas.microsoft.com/office/drawing/2014/main" id="{77AA6B3E-5DC9-5ECB-9CAC-83AA4D5E42DA}"/>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517624" y="1367706"/>
            <a:ext cx="3661795" cy="2061294"/>
          </a:xfrm>
          <a:prstGeom prst="rect">
            <a:avLst/>
          </a:prstGeom>
          <a:effectLst>
            <a:outerShdw blurRad="50800" dist="38100" dir="2700000" algn="tl" rotWithShape="0">
              <a:prstClr val="black">
                <a:alpha val="40000"/>
              </a:prstClr>
            </a:outerShdw>
          </a:effectLst>
        </p:spPr>
      </p:pic>
      <p:pic>
        <p:nvPicPr>
          <p:cNvPr id="10" name="Picture 9">
            <a:hlinkClick r:id="rId7"/>
            <a:extLst>
              <a:ext uri="{FF2B5EF4-FFF2-40B4-BE49-F238E27FC236}">
                <a16:creationId xmlns:a16="http://schemas.microsoft.com/office/drawing/2014/main" id="{31DE7E7B-6758-6424-A88C-50C41F2A9A57}"/>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265100" y="3631204"/>
            <a:ext cx="3661795" cy="2061294"/>
          </a:xfrm>
          <a:prstGeom prst="rect">
            <a:avLst/>
          </a:prstGeom>
          <a:effectLst>
            <a:outerShdw blurRad="50800" dist="38100" dir="2700000" algn="tl" rotWithShape="0">
              <a:prstClr val="black">
                <a:alpha val="40000"/>
              </a:prstClr>
            </a:outerShdw>
          </a:effectLst>
        </p:spPr>
      </p:pic>
      <p:pic>
        <p:nvPicPr>
          <p:cNvPr id="16" name="Picture 15">
            <a:hlinkClick r:id="rId9"/>
            <a:extLst>
              <a:ext uri="{FF2B5EF4-FFF2-40B4-BE49-F238E27FC236}">
                <a16:creationId xmlns:a16="http://schemas.microsoft.com/office/drawing/2014/main" id="{A1D09E12-773F-A35A-29C1-2A5BB710AF79}"/>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4265101" y="1367706"/>
            <a:ext cx="3661795" cy="2061294"/>
          </a:xfrm>
          <a:prstGeom prst="rect">
            <a:avLst/>
          </a:prstGeom>
          <a:effectLst>
            <a:outerShdw blurRad="50800" dist="38100" dir="2700000" algn="tl" rotWithShape="0">
              <a:prstClr val="black">
                <a:alpha val="40000"/>
              </a:prstClr>
            </a:outerShdw>
          </a:effectLst>
        </p:spPr>
      </p:pic>
      <p:pic>
        <p:nvPicPr>
          <p:cNvPr id="14" name="Picture 13" descr="A screenshot of a web page&#10;&#10;Description automatically generated">
            <a:hlinkClick r:id="rId11"/>
            <a:extLst>
              <a:ext uri="{FF2B5EF4-FFF2-40B4-BE49-F238E27FC236}">
                <a16:creationId xmlns:a16="http://schemas.microsoft.com/office/drawing/2014/main" id="{21139B03-96B5-FD88-92F5-742C54BE86B2}"/>
              </a:ext>
            </a:extLst>
          </p:cNvPr>
          <p:cNvPicPr>
            <a:picLocks noChangeAspect="1"/>
          </p:cNvPicPr>
          <p:nvPr/>
        </p:nvPicPr>
        <p:blipFill rotWithShape="1">
          <a:blip r:embed="rId12" cstate="screen">
            <a:extLst>
              <a:ext uri="{28A0092B-C50C-407E-A947-70E740481C1C}">
                <a14:useLocalDpi xmlns:a14="http://schemas.microsoft.com/office/drawing/2010/main" val="0"/>
              </a:ext>
            </a:extLst>
          </a:blip>
          <a:srcRect/>
          <a:stretch/>
        </p:blipFill>
        <p:spPr>
          <a:xfrm>
            <a:off x="8010498" y="1367706"/>
            <a:ext cx="3648270" cy="2061294"/>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F25A9315-2F77-78B8-3BF2-0CCEB6ABD590}"/>
              </a:ext>
            </a:extLst>
          </p:cNvPr>
          <p:cNvPicPr>
            <a:picLocks noChangeAspect="1"/>
          </p:cNvPicPr>
          <p:nvPr/>
        </p:nvPicPr>
        <p:blipFill rotWithShape="1">
          <a:blip r:embed="rId13" cstate="screen">
            <a:extLst>
              <a:ext uri="{28A0092B-C50C-407E-A947-70E740481C1C}">
                <a14:useLocalDpi xmlns:a14="http://schemas.microsoft.com/office/drawing/2010/main" val="0"/>
              </a:ext>
            </a:extLst>
          </a:blip>
          <a:srcRect l="22950"/>
          <a:stretch/>
        </p:blipFill>
        <p:spPr>
          <a:xfrm>
            <a:off x="243449" y="5937839"/>
            <a:ext cx="1251749" cy="557977"/>
          </a:xfrm>
          <a:prstGeom prst="rect">
            <a:avLst/>
          </a:prstGeom>
        </p:spPr>
      </p:pic>
    </p:spTree>
    <p:extLst>
      <p:ext uri="{BB962C8B-B14F-4D97-AF65-F5344CB8AC3E}">
        <p14:creationId xmlns:p14="http://schemas.microsoft.com/office/powerpoint/2010/main" val="2246146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D8D8D8"/>
        </a:solidFill>
        <a:effectLst/>
      </p:bgPr>
    </p:bg>
    <p:spTree>
      <p:nvGrpSpPr>
        <p:cNvPr id="1" name=""/>
        <p:cNvGrpSpPr/>
        <p:nvPr/>
      </p:nvGrpSpPr>
      <p:grpSpPr>
        <a:xfrm>
          <a:off x="0" y="0"/>
          <a:ext cx="0" cy="0"/>
          <a:chOff x="0" y="0"/>
          <a:chExt cx="0" cy="0"/>
        </a:xfrm>
      </p:grpSpPr>
      <p:pic>
        <p:nvPicPr>
          <p:cNvPr id="17" name="Picture Placeholder 16" descr="A person wearing glasses and a suit&#10;&#10;Description automatically generated with medium confidence">
            <a:extLst>
              <a:ext uri="{FF2B5EF4-FFF2-40B4-BE49-F238E27FC236}">
                <a16:creationId xmlns:a16="http://schemas.microsoft.com/office/drawing/2014/main" id="{A8C1DB23-C374-AFFC-66D7-E745E106B83E}"/>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val="0"/>
              </a:ext>
            </a:extLst>
          </a:blip>
          <a:srcRect/>
          <a:stretch>
            <a:fillRect/>
          </a:stretch>
        </p:blipFill>
        <p:spPr>
          <a:xfrm>
            <a:off x="3778287" y="0"/>
            <a:ext cx="4635426" cy="6858000"/>
          </a:xfrm>
        </p:spPr>
      </p:pic>
      <p:sp>
        <p:nvSpPr>
          <p:cNvPr id="18" name="Text Placeholder 28">
            <a:extLst>
              <a:ext uri="{FF2B5EF4-FFF2-40B4-BE49-F238E27FC236}">
                <a16:creationId xmlns:a16="http://schemas.microsoft.com/office/drawing/2014/main" id="{234EF44E-7C9E-46B9-C793-EC56C746E392}"/>
              </a:ext>
            </a:extLst>
          </p:cNvPr>
          <p:cNvSpPr txBox="1">
            <a:spLocks/>
          </p:cNvSpPr>
          <p:nvPr/>
        </p:nvSpPr>
        <p:spPr>
          <a:xfrm>
            <a:off x="6935338" y="5669733"/>
            <a:ext cx="5032982" cy="914400"/>
          </a:xfrm>
          <a:prstGeom prst="rect">
            <a:avLst/>
          </a:prstGeom>
          <a:solidFill>
            <a:srgbClr val="EEEEEE"/>
          </a:solidFill>
          <a:ln>
            <a:solidFill>
              <a:schemeClr val="bg1">
                <a:lumMod val="85000"/>
                <a:lumOff val="15000"/>
              </a:schemeClr>
            </a:solidFill>
            <a:prstDash/>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r" defTabSz="457200" rtl="0" eaLnBrk="1" latinLnBrk="0" hangingPunct="1">
              <a:spcBef>
                <a:spcPct val="0"/>
              </a:spcBef>
              <a:buNone/>
              <a:defRPr lang="en-US" sz="2400" b="0" i="0" kern="1200" spc="100" baseline="0">
                <a:solidFill>
                  <a:schemeClr val="accent1"/>
                </a:solidFill>
                <a:latin typeface="+mj-lt"/>
                <a:ea typeface="+mn-ea"/>
                <a:cs typeface="+mn-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bg1">
                    <a:lumMod val="85000"/>
                    <a:lumOff val="15000"/>
                  </a:schemeClr>
                </a:solidFill>
                <a:latin typeface="+mn-lt"/>
              </a:rPr>
              <a:t>J. Michael Gower</a:t>
            </a:r>
          </a:p>
          <a:p>
            <a:pPr algn="ctr"/>
            <a:r>
              <a:rPr lang="en-US" sz="1600" b="0" dirty="0">
                <a:solidFill>
                  <a:schemeClr val="bg1">
                    <a:lumMod val="85000"/>
                    <a:lumOff val="15000"/>
                  </a:schemeClr>
                </a:solidFill>
                <a:latin typeface="+mn-lt"/>
              </a:rPr>
              <a:t>Executive Vice President-Chief Financial Officer </a:t>
            </a:r>
            <a:br>
              <a:rPr lang="en-US" sz="1600" b="0" dirty="0">
                <a:solidFill>
                  <a:schemeClr val="bg1">
                    <a:lumMod val="85000"/>
                    <a:lumOff val="15000"/>
                  </a:schemeClr>
                </a:solidFill>
                <a:latin typeface="+mn-lt"/>
              </a:rPr>
            </a:br>
            <a:r>
              <a:rPr lang="en-US" sz="1600" dirty="0">
                <a:solidFill>
                  <a:schemeClr val="bg1">
                    <a:lumMod val="85000"/>
                    <a:lumOff val="15000"/>
                  </a:schemeClr>
                </a:solidFill>
                <a:latin typeface="+mn-lt"/>
              </a:rPr>
              <a:t>and</a:t>
            </a:r>
            <a:r>
              <a:rPr lang="en-US" sz="1600" b="0" dirty="0">
                <a:solidFill>
                  <a:schemeClr val="bg1">
                    <a:lumMod val="85000"/>
                    <a:lumOff val="15000"/>
                  </a:schemeClr>
                </a:solidFill>
                <a:latin typeface="+mn-lt"/>
              </a:rPr>
              <a:t> Treasurer</a:t>
            </a:r>
            <a:endParaRPr lang="en-US" sz="1600" dirty="0">
              <a:solidFill>
                <a:schemeClr val="bg1">
                  <a:lumMod val="85000"/>
                  <a:lumOff val="15000"/>
                </a:schemeClr>
              </a:solidFill>
              <a:latin typeface="+mn-lt"/>
            </a:endParaRPr>
          </a:p>
        </p:txBody>
      </p:sp>
      <p:sp>
        <p:nvSpPr>
          <p:cNvPr id="3" name="Text Placeholder 28">
            <a:extLst>
              <a:ext uri="{FF2B5EF4-FFF2-40B4-BE49-F238E27FC236}">
                <a16:creationId xmlns:a16="http://schemas.microsoft.com/office/drawing/2014/main" id="{EC895A7B-1E7C-DE30-B19E-B30EA3D37628}"/>
              </a:ext>
            </a:extLst>
          </p:cNvPr>
          <p:cNvSpPr txBox="1">
            <a:spLocks/>
          </p:cNvSpPr>
          <p:nvPr/>
        </p:nvSpPr>
        <p:spPr>
          <a:xfrm>
            <a:off x="528195" y="2132771"/>
            <a:ext cx="1911789" cy="495915"/>
          </a:xfrm>
          <a:prstGeom prst="rect">
            <a:avLst/>
          </a:prstGeom>
          <a:solidFill>
            <a:schemeClr val="bg1">
              <a:lumMod val="85000"/>
              <a:lumOff val="15000"/>
            </a:schemeClr>
          </a:solidFill>
          <a:ln>
            <a:solidFill>
              <a:schemeClr val="bg1">
                <a:lumMod val="85000"/>
                <a:lumOff val="15000"/>
              </a:schemeClr>
            </a:solidFill>
            <a:prstDash/>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r" defTabSz="457200" rtl="0" eaLnBrk="1" latinLnBrk="0" hangingPunct="1">
              <a:spcBef>
                <a:spcPct val="0"/>
              </a:spcBef>
              <a:buNone/>
              <a:defRPr lang="en-US" sz="2400" b="0" i="0" kern="1200" spc="100" baseline="0">
                <a:solidFill>
                  <a:schemeClr val="accent1"/>
                </a:solidFill>
                <a:latin typeface="+mj-lt"/>
                <a:ea typeface="+mn-ea"/>
                <a:cs typeface="+mn-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800" dirty="0">
                <a:solidFill>
                  <a:schemeClr val="tx1"/>
                </a:solidFill>
                <a:latin typeface="+mn-lt"/>
              </a:rPr>
              <a:t>On the Agenda</a:t>
            </a:r>
          </a:p>
        </p:txBody>
      </p:sp>
      <p:graphicFrame>
        <p:nvGraphicFramePr>
          <p:cNvPr id="8" name="Table 5">
            <a:extLst>
              <a:ext uri="{FF2B5EF4-FFF2-40B4-BE49-F238E27FC236}">
                <a16:creationId xmlns:a16="http://schemas.microsoft.com/office/drawing/2014/main" id="{0CFDA41A-058B-9041-7244-840303717A89}"/>
              </a:ext>
            </a:extLst>
          </p:cNvPr>
          <p:cNvGraphicFramePr>
            <a:graphicFrameLocks noGrp="1"/>
          </p:cNvGraphicFramePr>
          <p:nvPr>
            <p:extLst>
              <p:ext uri="{D42A27DB-BD31-4B8C-83A1-F6EECF244321}">
                <p14:modId xmlns:p14="http://schemas.microsoft.com/office/powerpoint/2010/main" val="1525285402"/>
              </p:ext>
            </p:extLst>
          </p:nvPr>
        </p:nvGraphicFramePr>
        <p:xfrm>
          <a:off x="528195" y="2810862"/>
          <a:ext cx="3109950" cy="1584960"/>
        </p:xfrm>
        <a:graphic>
          <a:graphicData uri="http://schemas.openxmlformats.org/drawingml/2006/table">
            <a:tbl>
              <a:tblPr firstRow="1" bandRow="1">
                <a:effectLst/>
                <a:tableStyleId>{5C22544A-7EE6-4342-B048-85BDC9FD1C3A}</a:tableStyleId>
              </a:tblPr>
              <a:tblGrid>
                <a:gridCol w="3109950">
                  <a:extLst>
                    <a:ext uri="{9D8B030D-6E8A-4147-A177-3AD203B41FA5}">
                      <a16:colId xmlns:a16="http://schemas.microsoft.com/office/drawing/2014/main" val="359619116"/>
                    </a:ext>
                  </a:extLst>
                </a:gridCol>
              </a:tblGrid>
              <a:tr h="324160">
                <a:tc>
                  <a:txBody>
                    <a:bodyPr/>
                    <a:lstStyle/>
                    <a:p>
                      <a:pPr marL="0" indent="0" algn="l">
                        <a:buFont typeface="Arial" panose="020B0604020202020204" pitchFamily="34" charset="0"/>
                        <a:buNone/>
                      </a:pPr>
                      <a:r>
                        <a:rPr lang="en-US" sz="1600" b="1" dirty="0">
                          <a:solidFill>
                            <a:schemeClr val="bg1">
                              <a:lumMod val="75000"/>
                              <a:lumOff val="25000"/>
                            </a:schemeClr>
                          </a:solidFill>
                          <a:latin typeface="+mn-lt"/>
                        </a:rPr>
                        <a:t>Welcome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561436"/>
                  </a:ext>
                </a:extLst>
              </a:tr>
              <a:tr h="335010">
                <a:tc>
                  <a:txBody>
                    <a:bodyPr/>
                    <a:lstStyle/>
                    <a:p>
                      <a:pPr marL="0" indent="0" algn="l">
                        <a:buFont typeface="Arial" panose="020B0604020202020204" pitchFamily="34" charset="0"/>
                        <a:buNone/>
                      </a:pPr>
                      <a:r>
                        <a:rPr lang="en-US" sz="1600" b="1" dirty="0">
                          <a:solidFill>
                            <a:schemeClr val="bg1">
                              <a:lumMod val="75000"/>
                              <a:lumOff val="25000"/>
                            </a:schemeClr>
                          </a:solidFill>
                          <a:latin typeface="+mn-lt"/>
                        </a:rPr>
                        <a:t>Cornerstone Roadmap</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64220756"/>
                  </a:ext>
                </a:extLst>
              </a:tr>
              <a:tr h="33501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u="sng" dirty="0">
                          <a:solidFill>
                            <a:schemeClr val="bg1">
                              <a:lumMod val="75000"/>
                              <a:lumOff val="25000"/>
                            </a:schemeClr>
                          </a:solidFill>
                          <a:latin typeface="+mn-lt"/>
                        </a:rPr>
                        <a:t>Procurement Projects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chemeClr val="bg1">
                              <a:lumMod val="75000"/>
                              <a:lumOff val="25000"/>
                            </a:schemeClr>
                          </a:solidFill>
                          <a:latin typeface="+mn-lt"/>
                        </a:rPr>
                        <a:t>Lease Administration</a:t>
                      </a:r>
                      <a:endParaRPr lang="en-US" sz="1600" b="0" i="1" dirty="0">
                        <a:solidFill>
                          <a:schemeClr val="bg1">
                            <a:lumMod val="75000"/>
                            <a:lumOff val="25000"/>
                          </a:schemeClr>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2900254"/>
                  </a:ext>
                </a:extLst>
              </a:tr>
              <a:tr h="335010">
                <a:tc>
                  <a:txBody>
                    <a:bodyPr/>
                    <a:lstStyle/>
                    <a:p>
                      <a:pPr marL="0" indent="0" algn="l">
                        <a:buFont typeface="Arial" panose="020B0604020202020204" pitchFamily="34" charset="0"/>
                        <a:buNone/>
                      </a:pPr>
                      <a:r>
                        <a:rPr lang="en-US" sz="1600" b="1" baseline="0" dirty="0">
                          <a:solidFill>
                            <a:schemeClr val="bg1">
                              <a:lumMod val="75000"/>
                              <a:lumOff val="25000"/>
                            </a:schemeClr>
                          </a:solidFill>
                          <a:latin typeface="+mn-lt"/>
                        </a:rPr>
                        <a:t>Travel and Expense</a:t>
                      </a:r>
                      <a:endParaRPr lang="en-US" sz="1600" b="1" i="1" dirty="0">
                        <a:solidFill>
                          <a:schemeClr val="bg1">
                            <a:lumMod val="75000"/>
                            <a:lumOff val="25000"/>
                          </a:schemeClr>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3978972"/>
                  </a:ext>
                </a:extLst>
              </a:tr>
            </a:tbl>
          </a:graphicData>
        </a:graphic>
      </p:graphicFrame>
      <p:pic>
        <p:nvPicPr>
          <p:cNvPr id="5" name="Picture 4">
            <a:extLst>
              <a:ext uri="{FF2B5EF4-FFF2-40B4-BE49-F238E27FC236}">
                <a16:creationId xmlns:a16="http://schemas.microsoft.com/office/drawing/2014/main" id="{461EF2B1-D7B0-5D9D-B68C-8D73D18CE0C3}"/>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l="22950"/>
          <a:stretch/>
        </p:blipFill>
        <p:spPr>
          <a:xfrm>
            <a:off x="243449" y="5937839"/>
            <a:ext cx="1251749" cy="557977"/>
          </a:xfrm>
          <a:prstGeom prst="rect">
            <a:avLst/>
          </a:prstGeom>
        </p:spPr>
      </p:pic>
    </p:spTree>
    <p:extLst>
      <p:ext uri="{BB962C8B-B14F-4D97-AF65-F5344CB8AC3E}">
        <p14:creationId xmlns:p14="http://schemas.microsoft.com/office/powerpoint/2010/main" val="2992306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EEEEEE"/>
        </a:solidFill>
        <a:effectLst/>
      </p:bgPr>
    </p:bg>
    <p:spTree>
      <p:nvGrpSpPr>
        <p:cNvPr id="1" name=""/>
        <p:cNvGrpSpPr/>
        <p:nvPr/>
      </p:nvGrpSpPr>
      <p:grpSpPr>
        <a:xfrm>
          <a:off x="0" y="0"/>
          <a:ext cx="0" cy="0"/>
          <a:chOff x="0" y="0"/>
          <a:chExt cx="0" cy="0"/>
        </a:xfrm>
      </p:grpSpPr>
      <p:pic>
        <p:nvPicPr>
          <p:cNvPr id="5" name="Picture Placeholder 4" descr="A person shaking hands with another person&#10;&#10;Description automatically generated with medium confidence">
            <a:extLst>
              <a:ext uri="{FF2B5EF4-FFF2-40B4-BE49-F238E27FC236}">
                <a16:creationId xmlns:a16="http://schemas.microsoft.com/office/drawing/2014/main" id="{51685F5F-F764-FF13-1724-91C3E9DFF80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1" y="0"/>
            <a:ext cx="6311899" cy="6858000"/>
          </a:xfrm>
        </p:spPr>
      </p:pic>
      <p:sp>
        <p:nvSpPr>
          <p:cNvPr id="47" name="Content Placeholder 46">
            <a:extLst>
              <a:ext uri="{FF2B5EF4-FFF2-40B4-BE49-F238E27FC236}">
                <a16:creationId xmlns:a16="http://schemas.microsoft.com/office/drawing/2014/main" id="{5FB43F08-6A5D-4853-9EB0-FBB34B4D9C34}"/>
              </a:ext>
            </a:extLst>
          </p:cNvPr>
          <p:cNvSpPr>
            <a:spLocks noGrp="1"/>
          </p:cNvSpPr>
          <p:nvPr>
            <p:ph sz="quarter" idx="15"/>
          </p:nvPr>
        </p:nvSpPr>
        <p:spPr>
          <a:xfrm>
            <a:off x="5632448" y="2855635"/>
            <a:ext cx="5979544" cy="1701800"/>
          </a:xfrm>
        </p:spPr>
        <p:txBody>
          <a:bodyPr anchor="ctr">
            <a:normAutofit/>
          </a:bodyPr>
          <a:lstStyle/>
          <a:p>
            <a:pPr marL="457200" indent="-457200">
              <a:buClr>
                <a:srgbClr val="8E0D18"/>
              </a:buClr>
              <a:buFont typeface="Wingdings" panose="05000000000000000000" pitchFamily="2" charset="2"/>
              <a:buChar char="ü"/>
            </a:pPr>
            <a:r>
              <a:rPr lang="en-US" sz="1600" dirty="0">
                <a:latin typeface="+mn-lt"/>
              </a:rPr>
              <a:t>Collaboration. Communication. Engagement. </a:t>
            </a:r>
          </a:p>
          <a:p>
            <a:pPr marL="457200" indent="-457200">
              <a:buClr>
                <a:srgbClr val="8E0D18"/>
              </a:buClr>
              <a:buFont typeface="Wingdings" panose="05000000000000000000" pitchFamily="2" charset="2"/>
              <a:buChar char="ü"/>
            </a:pPr>
            <a:r>
              <a:rPr lang="en-US" sz="1600" dirty="0">
                <a:latin typeface="+mn-lt"/>
              </a:rPr>
              <a:t>Universitywide Cornerstone newsletter and forums</a:t>
            </a:r>
          </a:p>
          <a:p>
            <a:pPr marL="457200" indent="-457200">
              <a:buClr>
                <a:srgbClr val="8E0D18"/>
              </a:buClr>
              <a:buFont typeface="Wingdings" panose="05000000000000000000" pitchFamily="2" charset="2"/>
              <a:buChar char="ü"/>
            </a:pPr>
            <a:r>
              <a:rPr lang="en-US" sz="1600" dirty="0">
                <a:latin typeface="+mn-lt"/>
              </a:rPr>
              <a:t>Regular website updates</a:t>
            </a:r>
          </a:p>
          <a:p>
            <a:pPr marL="457200" indent="-457200">
              <a:buClr>
                <a:srgbClr val="8E0D18"/>
              </a:buClr>
              <a:buFont typeface="Wingdings" panose="05000000000000000000" pitchFamily="2" charset="2"/>
              <a:buChar char="ü"/>
            </a:pPr>
            <a:r>
              <a:rPr lang="en-US" sz="1600" dirty="0">
                <a:latin typeface="+mn-lt"/>
              </a:rPr>
              <a:t>Change agent networks</a:t>
            </a:r>
          </a:p>
        </p:txBody>
      </p:sp>
      <p:sp>
        <p:nvSpPr>
          <p:cNvPr id="22" name="Text Placeholder 21">
            <a:extLst>
              <a:ext uri="{FF2B5EF4-FFF2-40B4-BE49-F238E27FC236}">
                <a16:creationId xmlns:a16="http://schemas.microsoft.com/office/drawing/2014/main" id="{CBCB163A-DD49-4E4B-9289-C8ABBE6C2E23}"/>
              </a:ext>
            </a:extLst>
          </p:cNvPr>
          <p:cNvSpPr>
            <a:spLocks noGrp="1"/>
          </p:cNvSpPr>
          <p:nvPr>
            <p:ph type="title"/>
          </p:nvPr>
        </p:nvSpPr>
        <p:spPr>
          <a:xfrm>
            <a:off x="5632448" y="2200275"/>
            <a:ext cx="5564088" cy="655360"/>
          </a:xfr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r>
              <a:rPr lang="en-US" sz="2800" b="1" noProof="0" dirty="0">
                <a:solidFill>
                  <a:srgbClr val="8E0D18"/>
                </a:solidFill>
              </a:rPr>
              <a:t>What to expect going forward</a:t>
            </a:r>
          </a:p>
        </p:txBody>
      </p:sp>
      <p:sp>
        <p:nvSpPr>
          <p:cNvPr id="6" name="Slide Number Placeholder 2">
            <a:extLst>
              <a:ext uri="{FF2B5EF4-FFF2-40B4-BE49-F238E27FC236}">
                <a16:creationId xmlns:a16="http://schemas.microsoft.com/office/drawing/2014/main" id="{83E498F3-8F0B-E8DF-B426-484F281AA4A5}"/>
              </a:ext>
            </a:extLst>
          </p:cNvPr>
          <p:cNvSpPr>
            <a:spLocks noGrp="1"/>
          </p:cNvSpPr>
          <p:nvPr>
            <p:ph type="sldNum" sz="quarter" idx="12"/>
          </p:nvPr>
        </p:nvSpPr>
        <p:spPr>
          <a:xfrm>
            <a:off x="11110352" y="5828326"/>
            <a:ext cx="838199" cy="767687"/>
          </a:xfrm>
        </p:spPr>
        <p:txBody>
          <a:bodyPr/>
          <a:lstStyle/>
          <a:p>
            <a:fld id="{18D65601-5AE2-46FC-B138-694DDD2B510D}" type="slidenum">
              <a:rPr lang="en-US" smtClean="0">
                <a:solidFill>
                  <a:srgbClr val="8E0D18"/>
                </a:solidFill>
              </a:rPr>
              <a:t>30</a:t>
            </a:fld>
            <a:endParaRPr lang="en-US" dirty="0">
              <a:solidFill>
                <a:srgbClr val="8E0D18"/>
              </a:solidFill>
            </a:endParaRPr>
          </a:p>
        </p:txBody>
      </p:sp>
    </p:spTree>
    <p:extLst>
      <p:ext uri="{BB962C8B-B14F-4D97-AF65-F5344CB8AC3E}">
        <p14:creationId xmlns:p14="http://schemas.microsoft.com/office/powerpoint/2010/main" val="1868473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D8D8D8"/>
        </a:solidFill>
        <a:effectLst/>
      </p:bgPr>
    </p:bg>
    <p:spTree>
      <p:nvGrpSpPr>
        <p:cNvPr id="1" name=""/>
        <p:cNvGrpSpPr/>
        <p:nvPr/>
      </p:nvGrpSpPr>
      <p:grpSpPr>
        <a:xfrm>
          <a:off x="0" y="0"/>
          <a:ext cx="0" cy="0"/>
          <a:chOff x="0" y="0"/>
          <a:chExt cx="0" cy="0"/>
        </a:xfrm>
      </p:grpSpPr>
      <p:pic>
        <p:nvPicPr>
          <p:cNvPr id="2" name="Picture 1" descr="Icon&#10;&#10;Description automatically generated with medium confidence">
            <a:extLst>
              <a:ext uri="{FF2B5EF4-FFF2-40B4-BE49-F238E27FC236}">
                <a16:creationId xmlns:a16="http://schemas.microsoft.com/office/drawing/2014/main" id="{BFB104DD-5380-9D8B-9CD7-FCBF900378B2}"/>
              </a:ext>
            </a:extLst>
          </p:cNvPr>
          <p:cNvPicPr>
            <a:picLocks/>
          </p:cNvPicPr>
          <p:nvPr/>
        </p:nvPicPr>
        <p:blipFill>
          <a:blip r:embed="rId2" cstate="screen">
            <a:extLst>
              <a:ext uri="{28A0092B-C50C-407E-A947-70E740481C1C}">
                <a14:useLocalDpi xmlns:a14="http://schemas.microsoft.com/office/drawing/2010/main" val="0"/>
              </a:ext>
            </a:extLst>
          </a:blip>
          <a:stretch>
            <a:fillRect/>
          </a:stretch>
        </p:blipFill>
        <p:spPr>
          <a:xfrm>
            <a:off x="233205" y="5840209"/>
            <a:ext cx="587889" cy="743926"/>
          </a:xfrm>
          <a:prstGeom prst="rect">
            <a:avLst/>
          </a:prstGeom>
        </p:spPr>
      </p:pic>
      <p:sp>
        <p:nvSpPr>
          <p:cNvPr id="5" name="Rectangle 4">
            <a:extLst>
              <a:ext uri="{FF2B5EF4-FFF2-40B4-BE49-F238E27FC236}">
                <a16:creationId xmlns:a16="http://schemas.microsoft.com/office/drawing/2014/main" id="{A8930F62-6690-C76A-74B6-4B4E1C9F4B06}"/>
              </a:ext>
            </a:extLst>
          </p:cNvPr>
          <p:cNvSpPr/>
          <p:nvPr/>
        </p:nvSpPr>
        <p:spPr>
          <a:xfrm>
            <a:off x="0" y="-399"/>
            <a:ext cx="1596743" cy="6858000"/>
          </a:xfrm>
          <a:prstGeom prst="rect">
            <a:avLst/>
          </a:prstGeom>
          <a:solidFill>
            <a:schemeClr val="tx1"/>
          </a:solidFill>
          <a:ln>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E0D18"/>
              </a:solidFill>
            </a:endParaRPr>
          </a:p>
        </p:txBody>
      </p:sp>
      <p:pic>
        <p:nvPicPr>
          <p:cNvPr id="3" name="Picture 2">
            <a:extLst>
              <a:ext uri="{FF2B5EF4-FFF2-40B4-BE49-F238E27FC236}">
                <a16:creationId xmlns:a16="http://schemas.microsoft.com/office/drawing/2014/main" id="{0536455A-DC46-ACBF-E982-D736B81803DF}"/>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587217" y="-399"/>
            <a:ext cx="3614047" cy="6872560"/>
          </a:xfrm>
          <a:prstGeom prst="rect">
            <a:avLst/>
          </a:prstGeom>
        </p:spPr>
      </p:pic>
      <p:sp>
        <p:nvSpPr>
          <p:cNvPr id="6" name="Text Placeholder 17">
            <a:extLst>
              <a:ext uri="{FF2B5EF4-FFF2-40B4-BE49-F238E27FC236}">
                <a16:creationId xmlns:a16="http://schemas.microsoft.com/office/drawing/2014/main" id="{D802F896-7D95-1158-1EB8-77696E2F731E}"/>
              </a:ext>
            </a:extLst>
          </p:cNvPr>
          <p:cNvSpPr>
            <a:spLocks noGrp="1"/>
          </p:cNvSpPr>
          <p:nvPr>
            <p:ph type="title"/>
          </p:nvPr>
        </p:nvSpPr>
        <p:spPr>
          <a:xfrm>
            <a:off x="5736052" y="3429399"/>
            <a:ext cx="5029193" cy="1388386"/>
          </a:xfr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lvl="0" algn="ctr"/>
            <a:r>
              <a:rPr lang="en-US" sz="7200" b="1" i="0" kern="1200" noProof="0" dirty="0">
                <a:solidFill>
                  <a:srgbClr val="666666"/>
                </a:solidFill>
                <a:latin typeface="+mn-lt"/>
                <a:ea typeface="+mj-ea"/>
                <a:cs typeface="+mj-cs"/>
              </a:rPr>
              <a:t>Questions</a:t>
            </a:r>
          </a:p>
        </p:txBody>
      </p:sp>
      <p:sp>
        <p:nvSpPr>
          <p:cNvPr id="7" name="object 9">
            <a:extLst>
              <a:ext uri="{FF2B5EF4-FFF2-40B4-BE49-F238E27FC236}">
                <a16:creationId xmlns:a16="http://schemas.microsoft.com/office/drawing/2014/main" id="{0FA131E1-EA76-9316-95BD-2D7D79C99CFC}"/>
              </a:ext>
            </a:extLst>
          </p:cNvPr>
          <p:cNvSpPr/>
          <p:nvPr/>
        </p:nvSpPr>
        <p:spPr>
          <a:xfrm>
            <a:off x="7174718" y="2040216"/>
            <a:ext cx="1824485" cy="1388385"/>
          </a:xfrm>
          <a:prstGeom prst="rect">
            <a:avLst/>
          </a:prstGeom>
          <a:blipFill>
            <a:blip r:embed="rId4" cstate="print">
              <a:extLst>
                <a:ext uri="{28A0092B-C50C-407E-A947-70E740481C1C}">
                  <a14:useLocalDpi xmlns:a14="http://schemas.microsoft.com/office/drawing/2010/main" val="0"/>
                </a:ext>
              </a:extLst>
            </a:blip>
            <a:stretch>
              <a:fillRect/>
            </a:stretch>
          </a:blipFill>
          <a:effectLst/>
        </p:spPr>
        <p:txBody>
          <a:bodyPr wrap="square" lIns="0" tIns="0" rIns="0" bIns="0" rtlCol="0"/>
          <a:lstStyle/>
          <a:p>
            <a:endParaRPr/>
          </a:p>
        </p:txBody>
      </p:sp>
      <p:sp>
        <p:nvSpPr>
          <p:cNvPr id="10" name="Slide Number Placeholder 2">
            <a:extLst>
              <a:ext uri="{FF2B5EF4-FFF2-40B4-BE49-F238E27FC236}">
                <a16:creationId xmlns:a16="http://schemas.microsoft.com/office/drawing/2014/main" id="{934C9819-AD3D-95B7-E7C0-D64F09579743}"/>
              </a:ext>
            </a:extLst>
          </p:cNvPr>
          <p:cNvSpPr>
            <a:spLocks noGrp="1"/>
          </p:cNvSpPr>
          <p:nvPr>
            <p:ph type="sldNum" sz="quarter" idx="12"/>
          </p:nvPr>
        </p:nvSpPr>
        <p:spPr>
          <a:xfrm>
            <a:off x="11110352" y="5828326"/>
            <a:ext cx="838199" cy="767687"/>
          </a:xfrm>
        </p:spPr>
        <p:txBody>
          <a:bodyPr/>
          <a:lstStyle/>
          <a:p>
            <a:fld id="{18D65601-5AE2-46FC-B138-694DDD2B510D}" type="slidenum">
              <a:rPr lang="en-US" smtClean="0">
                <a:solidFill>
                  <a:srgbClr val="8E0D18"/>
                </a:solidFill>
              </a:rPr>
              <a:t>31</a:t>
            </a:fld>
            <a:endParaRPr lang="en-US" dirty="0">
              <a:solidFill>
                <a:srgbClr val="8E0D18"/>
              </a:solidFill>
            </a:endParaRPr>
          </a:p>
        </p:txBody>
      </p:sp>
      <p:pic>
        <p:nvPicPr>
          <p:cNvPr id="4" name="Picture 3">
            <a:extLst>
              <a:ext uri="{FF2B5EF4-FFF2-40B4-BE49-F238E27FC236}">
                <a16:creationId xmlns:a16="http://schemas.microsoft.com/office/drawing/2014/main" id="{FFFFADE7-5488-3F04-6DC8-7F3702084641}"/>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l="22950"/>
          <a:stretch/>
        </p:blipFill>
        <p:spPr>
          <a:xfrm>
            <a:off x="243449" y="5937839"/>
            <a:ext cx="1251749" cy="557977"/>
          </a:xfrm>
          <a:prstGeom prst="rect">
            <a:avLst/>
          </a:prstGeom>
        </p:spPr>
      </p:pic>
    </p:spTree>
    <p:extLst>
      <p:ext uri="{BB962C8B-B14F-4D97-AF65-F5344CB8AC3E}">
        <p14:creationId xmlns:p14="http://schemas.microsoft.com/office/powerpoint/2010/main" val="6024260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D8D8D8"/>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F9B274D2-774F-4C24-A448-1EFB461A95EA}"/>
              </a:ext>
            </a:extLst>
          </p:cNvPr>
          <p:cNvSpPr>
            <a:spLocks noGrp="1"/>
          </p:cNvSpPr>
          <p:nvPr>
            <p:ph type="title"/>
          </p:nvPr>
        </p:nvSpPr>
        <p:spPr>
          <a:xfrm>
            <a:off x="2166125" y="301557"/>
            <a:ext cx="7859750" cy="914499"/>
          </a:xfrm>
          <a:effectLst/>
        </p:spPr>
        <p:txBody>
          <a:bodyPr/>
          <a:lstStyle/>
          <a:p>
            <a:pPr algn="ctr"/>
            <a:r>
              <a:rPr lang="en-US" dirty="0">
                <a:solidFill>
                  <a:schemeClr val="bg1">
                    <a:lumMod val="85000"/>
                    <a:lumOff val="15000"/>
                  </a:schemeClr>
                </a:solidFill>
                <a:latin typeface="ITC Giovanni Std Book" panose="0202050308050B020303" pitchFamily="18" charset="0"/>
              </a:rPr>
              <a:t>Cornerstone Forum</a:t>
            </a:r>
          </a:p>
        </p:txBody>
      </p:sp>
      <p:pic>
        <p:nvPicPr>
          <p:cNvPr id="6" name="Picture 5">
            <a:extLst>
              <a:ext uri="{FF2B5EF4-FFF2-40B4-BE49-F238E27FC236}">
                <a16:creationId xmlns:a16="http://schemas.microsoft.com/office/drawing/2014/main" id="{0F551B59-A3B4-9955-A8AF-EB47286BCFB6}"/>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0" y="1430434"/>
            <a:ext cx="12192000" cy="3951934"/>
          </a:xfrm>
          <a:prstGeom prst="rect">
            <a:avLst/>
          </a:prstGeom>
        </p:spPr>
      </p:pic>
      <p:sp>
        <p:nvSpPr>
          <p:cNvPr id="3" name="Text Placeholder 8">
            <a:extLst>
              <a:ext uri="{FF2B5EF4-FFF2-40B4-BE49-F238E27FC236}">
                <a16:creationId xmlns:a16="http://schemas.microsoft.com/office/drawing/2014/main" id="{DDE01854-5697-0048-6BEF-4587F24B4431}"/>
              </a:ext>
            </a:extLst>
          </p:cNvPr>
          <p:cNvSpPr txBox="1">
            <a:spLocks/>
          </p:cNvSpPr>
          <p:nvPr/>
        </p:nvSpPr>
        <p:spPr>
          <a:xfrm>
            <a:off x="3754237" y="2834857"/>
            <a:ext cx="4683525" cy="1188286"/>
          </a:xfrm>
          <a:prstGeom prst="rect">
            <a:avLst/>
          </a:prstGeom>
          <a:solidFill>
            <a:schemeClr val="bg1">
              <a:lumMod val="85000"/>
              <a:lumOff val="15000"/>
            </a:schemeClr>
          </a:solidFill>
          <a:ln>
            <a:solidFill>
              <a:schemeClr val="bg1">
                <a:lumMod val="85000"/>
                <a:lumOff val="15000"/>
              </a:schemeClr>
            </a:solidFill>
            <a:prstDash/>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457200" rtl="0" eaLnBrk="1" latinLnBrk="0" hangingPunct="1">
              <a:lnSpc>
                <a:spcPct val="80000"/>
              </a:lnSpc>
              <a:spcBef>
                <a:spcPct val="0"/>
              </a:spcBef>
              <a:buNone/>
              <a:defRPr sz="5000" b="0" i="0" kern="1200" spc="100" baseline="0">
                <a:solidFill>
                  <a:schemeClr val="accent5">
                    <a:lumMod val="20000"/>
                    <a:lumOff val="8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000" dirty="0">
                <a:solidFill>
                  <a:srgbClr val="EEEEEE"/>
                </a:solidFill>
              </a:rPr>
              <a:t>Thank you!</a:t>
            </a:r>
          </a:p>
        </p:txBody>
      </p:sp>
      <p:pic>
        <p:nvPicPr>
          <p:cNvPr id="5" name="Picture 4">
            <a:extLst>
              <a:ext uri="{FF2B5EF4-FFF2-40B4-BE49-F238E27FC236}">
                <a16:creationId xmlns:a16="http://schemas.microsoft.com/office/drawing/2014/main" id="{5B6A57EF-4005-6582-C67B-36A2BDEF7CB9}"/>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22950"/>
          <a:stretch/>
        </p:blipFill>
        <p:spPr>
          <a:xfrm>
            <a:off x="192271" y="5596746"/>
            <a:ext cx="1973854" cy="879861"/>
          </a:xfrm>
          <a:prstGeom prst="rect">
            <a:avLst/>
          </a:prstGeom>
        </p:spPr>
      </p:pic>
      <p:sp>
        <p:nvSpPr>
          <p:cNvPr id="7" name="TextBox 6">
            <a:extLst>
              <a:ext uri="{FF2B5EF4-FFF2-40B4-BE49-F238E27FC236}">
                <a16:creationId xmlns:a16="http://schemas.microsoft.com/office/drawing/2014/main" id="{6C65F095-4783-1CE2-7BEB-DF51C02F2C7F}"/>
              </a:ext>
            </a:extLst>
          </p:cNvPr>
          <p:cNvSpPr txBox="1"/>
          <p:nvPr/>
        </p:nvSpPr>
        <p:spPr>
          <a:xfrm>
            <a:off x="5094379" y="5836621"/>
            <a:ext cx="2003241" cy="400110"/>
          </a:xfrm>
          <a:prstGeom prst="rect">
            <a:avLst/>
          </a:prstGeom>
          <a:noFill/>
        </p:spPr>
        <p:txBody>
          <a:bodyPr wrap="none" rtlCol="0">
            <a:spAutoFit/>
          </a:bodyPr>
          <a:lstStyle/>
          <a:p>
            <a:r>
              <a:rPr lang="en-US" sz="2000" b="1" dirty="0">
                <a:solidFill>
                  <a:srgbClr val="8E0D18"/>
                </a:solidFill>
              </a:rPr>
              <a:t>November 2023</a:t>
            </a:r>
          </a:p>
        </p:txBody>
      </p:sp>
    </p:spTree>
    <p:extLst>
      <p:ext uri="{BB962C8B-B14F-4D97-AF65-F5344CB8AC3E}">
        <p14:creationId xmlns:p14="http://schemas.microsoft.com/office/powerpoint/2010/main" val="3604290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D8D8D8"/>
        </a:solidFill>
        <a:effectLst/>
      </p:bgPr>
    </p:bg>
    <p:spTree>
      <p:nvGrpSpPr>
        <p:cNvPr id="1" name=""/>
        <p:cNvGrpSpPr/>
        <p:nvPr/>
      </p:nvGrpSpPr>
      <p:grpSpPr>
        <a:xfrm>
          <a:off x="0" y="0"/>
          <a:ext cx="0" cy="0"/>
          <a:chOff x="0" y="0"/>
          <a:chExt cx="0" cy="0"/>
        </a:xfrm>
      </p:grpSpPr>
      <p:pic>
        <p:nvPicPr>
          <p:cNvPr id="4" name="Picture 3" descr="A person wearing glasses and a blue jacket&#10;&#10;Description automatically generated with low confidence">
            <a:extLst>
              <a:ext uri="{FF2B5EF4-FFF2-40B4-BE49-F238E27FC236}">
                <a16:creationId xmlns:a16="http://schemas.microsoft.com/office/drawing/2014/main" id="{C95D9B1F-B77E-1FE9-4083-92AC07F1638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778287" y="-800"/>
            <a:ext cx="4635425" cy="6858800"/>
          </a:xfrm>
          <a:prstGeom prst="rect">
            <a:avLst/>
          </a:prstGeom>
        </p:spPr>
      </p:pic>
      <p:sp>
        <p:nvSpPr>
          <p:cNvPr id="18" name="Text Placeholder 28">
            <a:extLst>
              <a:ext uri="{FF2B5EF4-FFF2-40B4-BE49-F238E27FC236}">
                <a16:creationId xmlns:a16="http://schemas.microsoft.com/office/drawing/2014/main" id="{234EF44E-7C9E-46B9-C793-EC56C746E392}"/>
              </a:ext>
            </a:extLst>
          </p:cNvPr>
          <p:cNvSpPr txBox="1">
            <a:spLocks/>
          </p:cNvSpPr>
          <p:nvPr/>
        </p:nvSpPr>
        <p:spPr>
          <a:xfrm>
            <a:off x="6939120" y="5669733"/>
            <a:ext cx="5029200" cy="914400"/>
          </a:xfrm>
          <a:prstGeom prst="rect">
            <a:avLst/>
          </a:prstGeom>
          <a:solidFill>
            <a:srgbClr val="EEEEEE"/>
          </a:solidFill>
          <a:ln>
            <a:solidFill>
              <a:schemeClr val="bg1">
                <a:lumMod val="85000"/>
                <a:lumOff val="15000"/>
              </a:schemeClr>
            </a:solidFill>
            <a:prstDash/>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r" defTabSz="457200" rtl="0" eaLnBrk="1" latinLnBrk="0" hangingPunct="1">
              <a:spcBef>
                <a:spcPct val="0"/>
              </a:spcBef>
              <a:buNone/>
              <a:defRPr lang="en-US" sz="2400" b="0" i="0" kern="1200" spc="100" baseline="0">
                <a:solidFill>
                  <a:schemeClr val="accent1"/>
                </a:solidFill>
                <a:latin typeface="+mj-lt"/>
                <a:ea typeface="+mn-ea"/>
                <a:cs typeface="+mn-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bg1">
                    <a:lumMod val="85000"/>
                    <a:lumOff val="15000"/>
                  </a:schemeClr>
                </a:solidFill>
                <a:latin typeface="+mn-lt"/>
              </a:rPr>
              <a:t>Ellen Law</a:t>
            </a:r>
          </a:p>
          <a:p>
            <a:pPr algn="ctr"/>
            <a:r>
              <a:rPr lang="en-US" sz="1600" b="0" dirty="0">
                <a:solidFill>
                  <a:schemeClr val="bg1">
                    <a:lumMod val="85000"/>
                    <a:lumOff val="15000"/>
                  </a:schemeClr>
                </a:solidFill>
                <a:latin typeface="+mn-lt"/>
              </a:rPr>
              <a:t>Associate Vice President, Office of Information Technology Enterprise Application Services</a:t>
            </a:r>
            <a:endParaRPr lang="en-US" sz="1600" dirty="0">
              <a:solidFill>
                <a:schemeClr val="bg1">
                  <a:lumMod val="85000"/>
                  <a:lumOff val="15000"/>
                </a:schemeClr>
              </a:solidFill>
              <a:latin typeface="+mn-lt"/>
            </a:endParaRPr>
          </a:p>
        </p:txBody>
      </p:sp>
      <p:sp>
        <p:nvSpPr>
          <p:cNvPr id="3" name="Text Placeholder 28">
            <a:extLst>
              <a:ext uri="{FF2B5EF4-FFF2-40B4-BE49-F238E27FC236}">
                <a16:creationId xmlns:a16="http://schemas.microsoft.com/office/drawing/2014/main" id="{EC895A7B-1E7C-DE30-B19E-B30EA3D37628}"/>
              </a:ext>
            </a:extLst>
          </p:cNvPr>
          <p:cNvSpPr txBox="1">
            <a:spLocks/>
          </p:cNvSpPr>
          <p:nvPr/>
        </p:nvSpPr>
        <p:spPr>
          <a:xfrm>
            <a:off x="528195" y="2132771"/>
            <a:ext cx="1911789" cy="495915"/>
          </a:xfrm>
          <a:prstGeom prst="rect">
            <a:avLst/>
          </a:prstGeom>
          <a:solidFill>
            <a:schemeClr val="bg1">
              <a:lumMod val="85000"/>
              <a:lumOff val="15000"/>
            </a:schemeClr>
          </a:solidFill>
          <a:ln>
            <a:solidFill>
              <a:schemeClr val="bg1">
                <a:lumMod val="85000"/>
                <a:lumOff val="15000"/>
              </a:schemeClr>
            </a:solidFill>
            <a:prstDash/>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r" defTabSz="457200" rtl="0" eaLnBrk="1" latinLnBrk="0" hangingPunct="1">
              <a:spcBef>
                <a:spcPct val="0"/>
              </a:spcBef>
              <a:buNone/>
              <a:defRPr lang="en-US" sz="2400" b="0" i="0" kern="1200" spc="100" baseline="0">
                <a:solidFill>
                  <a:schemeClr val="accent1"/>
                </a:solidFill>
                <a:latin typeface="+mj-lt"/>
                <a:ea typeface="+mn-ea"/>
                <a:cs typeface="+mn-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800" dirty="0">
                <a:solidFill>
                  <a:schemeClr val="tx1"/>
                </a:solidFill>
                <a:latin typeface="+mn-lt"/>
              </a:rPr>
              <a:t>On the Agenda</a:t>
            </a:r>
          </a:p>
        </p:txBody>
      </p:sp>
      <p:graphicFrame>
        <p:nvGraphicFramePr>
          <p:cNvPr id="8" name="Table 5">
            <a:extLst>
              <a:ext uri="{FF2B5EF4-FFF2-40B4-BE49-F238E27FC236}">
                <a16:creationId xmlns:a16="http://schemas.microsoft.com/office/drawing/2014/main" id="{0CFDA41A-058B-9041-7244-840303717A89}"/>
              </a:ext>
            </a:extLst>
          </p:cNvPr>
          <p:cNvGraphicFramePr>
            <a:graphicFrameLocks noGrp="1"/>
          </p:cNvGraphicFramePr>
          <p:nvPr>
            <p:extLst>
              <p:ext uri="{D42A27DB-BD31-4B8C-83A1-F6EECF244321}">
                <p14:modId xmlns:p14="http://schemas.microsoft.com/office/powerpoint/2010/main" val="1690455137"/>
              </p:ext>
            </p:extLst>
          </p:nvPr>
        </p:nvGraphicFramePr>
        <p:xfrm>
          <a:off x="528196" y="2810862"/>
          <a:ext cx="2904344" cy="1584960"/>
        </p:xfrm>
        <a:graphic>
          <a:graphicData uri="http://schemas.openxmlformats.org/drawingml/2006/table">
            <a:tbl>
              <a:tblPr firstRow="1" bandRow="1">
                <a:effectLst/>
                <a:tableStyleId>{5C22544A-7EE6-4342-B048-85BDC9FD1C3A}</a:tableStyleId>
              </a:tblPr>
              <a:tblGrid>
                <a:gridCol w="2904344">
                  <a:extLst>
                    <a:ext uri="{9D8B030D-6E8A-4147-A177-3AD203B41FA5}">
                      <a16:colId xmlns:a16="http://schemas.microsoft.com/office/drawing/2014/main" val="359619116"/>
                    </a:ext>
                  </a:extLst>
                </a:gridCol>
              </a:tblGrid>
              <a:tr h="16973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chemeClr val="bg1">
                              <a:lumMod val="75000"/>
                              <a:lumOff val="25000"/>
                            </a:schemeClr>
                          </a:solidFill>
                          <a:latin typeface="+mn-lt"/>
                        </a:rPr>
                        <a:t> Student Experience</a:t>
                      </a:r>
                      <a:br>
                        <a:rPr lang="en-US" sz="1600" b="1" dirty="0">
                          <a:solidFill>
                            <a:schemeClr val="bg1">
                              <a:lumMod val="75000"/>
                              <a:lumOff val="25000"/>
                            </a:schemeClr>
                          </a:solidFill>
                          <a:latin typeface="+mn-lt"/>
                        </a:rPr>
                      </a:br>
                      <a:r>
                        <a:rPr lang="en-US" sz="1600" b="1" dirty="0">
                          <a:solidFill>
                            <a:schemeClr val="bg1">
                              <a:lumMod val="75000"/>
                              <a:lumOff val="25000"/>
                            </a:schemeClr>
                          </a:solidFill>
                          <a:latin typeface="+mn-lt"/>
                        </a:rPr>
                        <a:t>   Improvement Initiative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561436"/>
                  </a:ext>
                </a:extLst>
              </a:tr>
              <a:tr h="0">
                <a:tc>
                  <a:txBody>
                    <a:bodyPr/>
                    <a:lstStyle/>
                    <a:p>
                      <a:pPr marL="0" indent="0" algn="l">
                        <a:buFont typeface="Arial" panose="020B0604020202020204" pitchFamily="34" charset="0"/>
                        <a:buNone/>
                      </a:pPr>
                      <a:r>
                        <a:rPr lang="en-US" sz="1600" b="1" dirty="0">
                          <a:solidFill>
                            <a:schemeClr val="bg1">
                              <a:lumMod val="75000"/>
                              <a:lumOff val="25000"/>
                            </a:schemeClr>
                          </a:solidFill>
                          <a:latin typeface="+mn-lt"/>
                        </a:rPr>
                        <a:t>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64220756"/>
                  </a:ext>
                </a:extLst>
              </a:tr>
              <a:tr h="33501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solidFill>
                          <a:schemeClr val="bg1">
                            <a:lumMod val="75000"/>
                            <a:lumOff val="25000"/>
                          </a:schemeClr>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2900254"/>
                  </a:ext>
                </a:extLst>
              </a:tr>
              <a:tr h="335010">
                <a:tc>
                  <a:txBody>
                    <a:bodyPr/>
                    <a:lstStyle/>
                    <a:p>
                      <a:pPr marL="0" indent="0" algn="l">
                        <a:buFont typeface="Arial" panose="020B0604020202020204" pitchFamily="34" charset="0"/>
                        <a:buNone/>
                      </a:pPr>
                      <a:endParaRPr lang="en-US" sz="1600" b="1" dirty="0">
                        <a:solidFill>
                          <a:schemeClr val="bg1">
                            <a:lumMod val="75000"/>
                            <a:lumOff val="25000"/>
                          </a:schemeClr>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3978972"/>
                  </a:ext>
                </a:extLst>
              </a:tr>
            </a:tbl>
          </a:graphicData>
        </a:graphic>
      </p:graphicFrame>
      <p:pic>
        <p:nvPicPr>
          <p:cNvPr id="6" name="Picture 5">
            <a:extLst>
              <a:ext uri="{FF2B5EF4-FFF2-40B4-BE49-F238E27FC236}">
                <a16:creationId xmlns:a16="http://schemas.microsoft.com/office/drawing/2014/main" id="{63C9325C-F817-F6E2-568F-1101BBDE04CD}"/>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l="22950"/>
          <a:stretch/>
        </p:blipFill>
        <p:spPr>
          <a:xfrm>
            <a:off x="243449" y="5937839"/>
            <a:ext cx="1251749" cy="557977"/>
          </a:xfrm>
          <a:prstGeom prst="rect">
            <a:avLst/>
          </a:prstGeom>
        </p:spPr>
      </p:pic>
    </p:spTree>
    <p:extLst>
      <p:ext uri="{BB962C8B-B14F-4D97-AF65-F5344CB8AC3E}">
        <p14:creationId xmlns:p14="http://schemas.microsoft.com/office/powerpoint/2010/main" val="1971300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D8D8D8"/>
        </a:solidFill>
        <a:effectLst/>
      </p:bgPr>
    </p:bg>
    <p:spTree>
      <p:nvGrpSpPr>
        <p:cNvPr id="1" name=""/>
        <p:cNvGrpSpPr/>
        <p:nvPr/>
      </p:nvGrpSpPr>
      <p:grpSpPr>
        <a:xfrm>
          <a:off x="0" y="0"/>
          <a:ext cx="0" cy="0"/>
          <a:chOff x="0" y="0"/>
          <a:chExt cx="0" cy="0"/>
        </a:xfrm>
      </p:grpSpPr>
      <p:pic>
        <p:nvPicPr>
          <p:cNvPr id="4" name="Picture 3" descr="A person standing in front of a building&#10;&#10;Description automatically generated with medium confidence">
            <a:extLst>
              <a:ext uri="{FF2B5EF4-FFF2-40B4-BE49-F238E27FC236}">
                <a16:creationId xmlns:a16="http://schemas.microsoft.com/office/drawing/2014/main" id="{944909AE-082E-8DF5-C8E9-DB8EFE280F26}"/>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778287" y="0"/>
            <a:ext cx="4635426" cy="6858000"/>
          </a:xfrm>
          <a:prstGeom prst="rect">
            <a:avLst/>
          </a:prstGeom>
        </p:spPr>
      </p:pic>
      <p:sp>
        <p:nvSpPr>
          <p:cNvPr id="18" name="Text Placeholder 28">
            <a:extLst>
              <a:ext uri="{FF2B5EF4-FFF2-40B4-BE49-F238E27FC236}">
                <a16:creationId xmlns:a16="http://schemas.microsoft.com/office/drawing/2014/main" id="{234EF44E-7C9E-46B9-C793-EC56C746E392}"/>
              </a:ext>
            </a:extLst>
          </p:cNvPr>
          <p:cNvSpPr txBox="1">
            <a:spLocks/>
          </p:cNvSpPr>
          <p:nvPr/>
        </p:nvSpPr>
        <p:spPr>
          <a:xfrm>
            <a:off x="6939120" y="5669733"/>
            <a:ext cx="5029200" cy="914400"/>
          </a:xfrm>
          <a:prstGeom prst="rect">
            <a:avLst/>
          </a:prstGeom>
          <a:solidFill>
            <a:srgbClr val="EEEEEE"/>
          </a:solidFill>
          <a:ln>
            <a:solidFill>
              <a:schemeClr val="bg1">
                <a:lumMod val="85000"/>
                <a:lumOff val="15000"/>
              </a:schemeClr>
            </a:solidFill>
            <a:prstDash/>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r" defTabSz="457200" rtl="0" eaLnBrk="1" latinLnBrk="0" hangingPunct="1">
              <a:spcBef>
                <a:spcPct val="0"/>
              </a:spcBef>
              <a:buNone/>
              <a:defRPr lang="en-US" sz="2400" b="0" i="0" kern="1200" spc="100" baseline="0">
                <a:solidFill>
                  <a:schemeClr val="accent1"/>
                </a:solidFill>
                <a:latin typeface="+mj-lt"/>
                <a:ea typeface="+mn-ea"/>
                <a:cs typeface="+mn-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bg1">
                    <a:lumMod val="85000"/>
                    <a:lumOff val="15000"/>
                  </a:schemeClr>
                </a:solidFill>
                <a:latin typeface="+mn-lt"/>
              </a:rPr>
              <a:t>Michele Norin</a:t>
            </a:r>
          </a:p>
          <a:p>
            <a:pPr algn="ctr"/>
            <a:r>
              <a:rPr lang="en-US" sz="1600" b="0" dirty="0">
                <a:solidFill>
                  <a:schemeClr val="bg1">
                    <a:lumMod val="85000"/>
                    <a:lumOff val="15000"/>
                  </a:schemeClr>
                </a:solidFill>
                <a:latin typeface="+mn-lt"/>
              </a:rPr>
              <a:t>Senior Vice President, Chief Information Officer</a:t>
            </a:r>
            <a:endParaRPr lang="en-US" sz="1600" dirty="0">
              <a:solidFill>
                <a:schemeClr val="bg1">
                  <a:lumMod val="85000"/>
                  <a:lumOff val="15000"/>
                </a:schemeClr>
              </a:solidFill>
              <a:latin typeface="+mn-lt"/>
            </a:endParaRPr>
          </a:p>
        </p:txBody>
      </p:sp>
      <p:sp>
        <p:nvSpPr>
          <p:cNvPr id="3" name="Text Placeholder 28">
            <a:extLst>
              <a:ext uri="{FF2B5EF4-FFF2-40B4-BE49-F238E27FC236}">
                <a16:creationId xmlns:a16="http://schemas.microsoft.com/office/drawing/2014/main" id="{EC895A7B-1E7C-DE30-B19E-B30EA3D37628}"/>
              </a:ext>
            </a:extLst>
          </p:cNvPr>
          <p:cNvSpPr txBox="1">
            <a:spLocks/>
          </p:cNvSpPr>
          <p:nvPr/>
        </p:nvSpPr>
        <p:spPr>
          <a:xfrm>
            <a:off x="528195" y="2132771"/>
            <a:ext cx="1911789" cy="495915"/>
          </a:xfrm>
          <a:prstGeom prst="rect">
            <a:avLst/>
          </a:prstGeom>
          <a:solidFill>
            <a:schemeClr val="bg1">
              <a:lumMod val="85000"/>
              <a:lumOff val="15000"/>
            </a:schemeClr>
          </a:solidFill>
          <a:ln>
            <a:solidFill>
              <a:schemeClr val="bg1">
                <a:lumMod val="85000"/>
                <a:lumOff val="15000"/>
              </a:schemeClr>
            </a:solidFill>
            <a:prstDash/>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r" defTabSz="457200" rtl="0" eaLnBrk="1" latinLnBrk="0" hangingPunct="1">
              <a:spcBef>
                <a:spcPct val="0"/>
              </a:spcBef>
              <a:buNone/>
              <a:defRPr lang="en-US" sz="2400" b="0" i="0" kern="1200" spc="100" baseline="0">
                <a:solidFill>
                  <a:schemeClr val="accent1"/>
                </a:solidFill>
                <a:latin typeface="+mj-lt"/>
                <a:ea typeface="+mn-ea"/>
                <a:cs typeface="+mn-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800" dirty="0">
                <a:solidFill>
                  <a:schemeClr val="tx1"/>
                </a:solidFill>
                <a:latin typeface="+mn-lt"/>
              </a:rPr>
              <a:t>On the Agenda</a:t>
            </a:r>
          </a:p>
        </p:txBody>
      </p:sp>
      <p:graphicFrame>
        <p:nvGraphicFramePr>
          <p:cNvPr id="8" name="Table 5">
            <a:extLst>
              <a:ext uri="{FF2B5EF4-FFF2-40B4-BE49-F238E27FC236}">
                <a16:creationId xmlns:a16="http://schemas.microsoft.com/office/drawing/2014/main" id="{0CFDA41A-058B-9041-7244-840303717A89}"/>
              </a:ext>
            </a:extLst>
          </p:cNvPr>
          <p:cNvGraphicFramePr>
            <a:graphicFrameLocks noGrp="1"/>
          </p:cNvGraphicFramePr>
          <p:nvPr>
            <p:extLst>
              <p:ext uri="{D42A27DB-BD31-4B8C-83A1-F6EECF244321}">
                <p14:modId xmlns:p14="http://schemas.microsoft.com/office/powerpoint/2010/main" val="3897144261"/>
              </p:ext>
            </p:extLst>
          </p:nvPr>
        </p:nvGraphicFramePr>
        <p:xfrm>
          <a:off x="528196" y="2810862"/>
          <a:ext cx="2904344" cy="1341120"/>
        </p:xfrm>
        <a:graphic>
          <a:graphicData uri="http://schemas.openxmlformats.org/drawingml/2006/table">
            <a:tbl>
              <a:tblPr firstRow="1" bandRow="1">
                <a:effectLst/>
                <a:tableStyleId>{5C22544A-7EE6-4342-B048-85BDC9FD1C3A}</a:tableStyleId>
              </a:tblPr>
              <a:tblGrid>
                <a:gridCol w="2904344">
                  <a:extLst>
                    <a:ext uri="{9D8B030D-6E8A-4147-A177-3AD203B41FA5}">
                      <a16:colId xmlns:a16="http://schemas.microsoft.com/office/drawing/2014/main" val="359619116"/>
                    </a:ext>
                  </a:extLst>
                </a:gridCol>
              </a:tblGrid>
              <a:tr h="32416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chemeClr val="bg1">
                              <a:lumMod val="75000"/>
                              <a:lumOff val="25000"/>
                            </a:schemeClr>
                          </a:solidFill>
                          <a:latin typeface="+mn-lt"/>
                        </a:rPr>
                        <a:t>Common App</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561436"/>
                  </a:ext>
                </a:extLst>
              </a:tr>
              <a:tr h="335010">
                <a:tc>
                  <a:txBody>
                    <a:bodyPr/>
                    <a:lstStyle/>
                    <a:p>
                      <a:pPr marL="0" indent="0" algn="l">
                        <a:buFont typeface="Arial" panose="020B0604020202020204" pitchFamily="34" charset="0"/>
                        <a:buNone/>
                      </a:pPr>
                      <a:endParaRPr lang="en-US" sz="1600" b="1" dirty="0">
                        <a:solidFill>
                          <a:schemeClr val="bg1">
                            <a:lumMod val="75000"/>
                            <a:lumOff val="25000"/>
                          </a:schemeClr>
                        </a:solidFill>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64220756"/>
                  </a:ext>
                </a:extLst>
              </a:tr>
              <a:tr h="33501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solidFill>
                          <a:schemeClr val="bg1">
                            <a:lumMod val="75000"/>
                            <a:lumOff val="25000"/>
                          </a:schemeClr>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2900254"/>
                  </a:ext>
                </a:extLst>
              </a:tr>
              <a:tr h="335010">
                <a:tc>
                  <a:txBody>
                    <a:bodyPr/>
                    <a:lstStyle/>
                    <a:p>
                      <a:pPr marL="0" indent="0" algn="l">
                        <a:buFont typeface="Arial" panose="020B0604020202020204" pitchFamily="34" charset="0"/>
                        <a:buNone/>
                      </a:pPr>
                      <a:endParaRPr lang="en-US" sz="1600" b="1" dirty="0">
                        <a:solidFill>
                          <a:schemeClr val="bg1">
                            <a:lumMod val="75000"/>
                            <a:lumOff val="25000"/>
                          </a:schemeClr>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3978972"/>
                  </a:ext>
                </a:extLst>
              </a:tr>
            </a:tbl>
          </a:graphicData>
        </a:graphic>
      </p:graphicFrame>
      <p:pic>
        <p:nvPicPr>
          <p:cNvPr id="6" name="Picture 5">
            <a:extLst>
              <a:ext uri="{FF2B5EF4-FFF2-40B4-BE49-F238E27FC236}">
                <a16:creationId xmlns:a16="http://schemas.microsoft.com/office/drawing/2014/main" id="{9AAA1834-5CE2-F1D6-CF24-274B8B615A6F}"/>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l="22950"/>
          <a:stretch/>
        </p:blipFill>
        <p:spPr>
          <a:xfrm>
            <a:off x="243449" y="5937839"/>
            <a:ext cx="1251749" cy="557977"/>
          </a:xfrm>
          <a:prstGeom prst="rect">
            <a:avLst/>
          </a:prstGeom>
        </p:spPr>
      </p:pic>
    </p:spTree>
    <p:extLst>
      <p:ext uri="{BB962C8B-B14F-4D97-AF65-F5344CB8AC3E}">
        <p14:creationId xmlns:p14="http://schemas.microsoft.com/office/powerpoint/2010/main" val="2682888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D8D8D8"/>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777980" y="0"/>
            <a:ext cx="4636040" cy="6858000"/>
          </a:xfrm>
          <a:prstGeom prst="rect">
            <a:avLst/>
          </a:prstGeom>
        </p:spPr>
      </p:pic>
      <p:sp>
        <p:nvSpPr>
          <p:cNvPr id="18" name="Text Placeholder 28">
            <a:extLst>
              <a:ext uri="{FF2B5EF4-FFF2-40B4-BE49-F238E27FC236}">
                <a16:creationId xmlns:a16="http://schemas.microsoft.com/office/drawing/2014/main" id="{234EF44E-7C9E-46B9-C793-EC56C746E392}"/>
              </a:ext>
            </a:extLst>
          </p:cNvPr>
          <p:cNvSpPr txBox="1">
            <a:spLocks/>
          </p:cNvSpPr>
          <p:nvPr/>
        </p:nvSpPr>
        <p:spPr>
          <a:xfrm>
            <a:off x="6939120" y="5669733"/>
            <a:ext cx="5029200" cy="914400"/>
          </a:xfrm>
          <a:prstGeom prst="rect">
            <a:avLst/>
          </a:prstGeom>
          <a:solidFill>
            <a:srgbClr val="EEEEEE"/>
          </a:solidFill>
          <a:ln>
            <a:solidFill>
              <a:schemeClr val="bg1">
                <a:lumMod val="85000"/>
                <a:lumOff val="15000"/>
              </a:schemeClr>
            </a:solidFill>
            <a:prstDash/>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r" defTabSz="457200" rtl="0" eaLnBrk="1" latinLnBrk="0" hangingPunct="1">
              <a:spcBef>
                <a:spcPct val="0"/>
              </a:spcBef>
              <a:buNone/>
              <a:defRPr lang="en-US" sz="2400" b="0" i="0" kern="1200" spc="100" baseline="0">
                <a:solidFill>
                  <a:schemeClr val="accent1"/>
                </a:solidFill>
                <a:latin typeface="+mj-lt"/>
                <a:ea typeface="+mn-ea"/>
                <a:cs typeface="+mn-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bg1">
                    <a:lumMod val="85000"/>
                    <a:lumOff val="15000"/>
                  </a:schemeClr>
                </a:solidFill>
                <a:latin typeface="+mn-lt"/>
              </a:rPr>
              <a:t>John V. Fahey</a:t>
            </a:r>
          </a:p>
          <a:p>
            <a:pPr algn="ctr"/>
            <a:r>
              <a:rPr lang="en-US" sz="1600" b="0" dirty="0">
                <a:solidFill>
                  <a:schemeClr val="bg1">
                    <a:lumMod val="85000"/>
                    <a:lumOff val="15000"/>
                  </a:schemeClr>
                </a:solidFill>
                <a:latin typeface="+mn-lt"/>
              </a:rPr>
              <a:t>Vice President for UFA Operations and</a:t>
            </a:r>
          </a:p>
          <a:p>
            <a:pPr algn="ctr"/>
            <a:r>
              <a:rPr lang="en-US" sz="1600" dirty="0">
                <a:solidFill>
                  <a:schemeClr val="bg1">
                    <a:lumMod val="85000"/>
                    <a:lumOff val="15000"/>
                  </a:schemeClr>
                </a:solidFill>
                <a:latin typeface="+mn-lt"/>
              </a:rPr>
              <a:t>Project Executive</a:t>
            </a:r>
          </a:p>
        </p:txBody>
      </p:sp>
      <p:sp>
        <p:nvSpPr>
          <p:cNvPr id="3" name="Text Placeholder 28">
            <a:extLst>
              <a:ext uri="{FF2B5EF4-FFF2-40B4-BE49-F238E27FC236}">
                <a16:creationId xmlns:a16="http://schemas.microsoft.com/office/drawing/2014/main" id="{EC895A7B-1E7C-DE30-B19E-B30EA3D37628}"/>
              </a:ext>
            </a:extLst>
          </p:cNvPr>
          <p:cNvSpPr txBox="1">
            <a:spLocks/>
          </p:cNvSpPr>
          <p:nvPr/>
        </p:nvSpPr>
        <p:spPr>
          <a:xfrm>
            <a:off x="528195" y="2132771"/>
            <a:ext cx="1911789" cy="495915"/>
          </a:xfrm>
          <a:prstGeom prst="rect">
            <a:avLst/>
          </a:prstGeom>
          <a:solidFill>
            <a:schemeClr val="bg1">
              <a:lumMod val="85000"/>
              <a:lumOff val="15000"/>
            </a:schemeClr>
          </a:solidFill>
          <a:ln>
            <a:solidFill>
              <a:schemeClr val="bg1">
                <a:lumMod val="85000"/>
                <a:lumOff val="15000"/>
              </a:schemeClr>
            </a:solidFill>
            <a:prstDash/>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r" defTabSz="457200" rtl="0" eaLnBrk="1" latinLnBrk="0" hangingPunct="1">
              <a:spcBef>
                <a:spcPct val="0"/>
              </a:spcBef>
              <a:buNone/>
              <a:defRPr lang="en-US" sz="2400" b="0" i="0" kern="1200" spc="100" baseline="0">
                <a:solidFill>
                  <a:schemeClr val="accent1"/>
                </a:solidFill>
                <a:latin typeface="+mj-lt"/>
                <a:ea typeface="+mn-ea"/>
                <a:cs typeface="+mn-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800" dirty="0">
                <a:solidFill>
                  <a:schemeClr val="tx1"/>
                </a:solidFill>
                <a:latin typeface="+mn-lt"/>
              </a:rPr>
              <a:t>On the Agenda</a:t>
            </a:r>
          </a:p>
        </p:txBody>
      </p:sp>
      <p:graphicFrame>
        <p:nvGraphicFramePr>
          <p:cNvPr id="8" name="Table 5">
            <a:extLst>
              <a:ext uri="{FF2B5EF4-FFF2-40B4-BE49-F238E27FC236}">
                <a16:creationId xmlns:a16="http://schemas.microsoft.com/office/drawing/2014/main" id="{0CFDA41A-058B-9041-7244-840303717A89}"/>
              </a:ext>
            </a:extLst>
          </p:cNvPr>
          <p:cNvGraphicFramePr>
            <a:graphicFrameLocks noGrp="1"/>
          </p:cNvGraphicFramePr>
          <p:nvPr>
            <p:extLst>
              <p:ext uri="{D42A27DB-BD31-4B8C-83A1-F6EECF244321}">
                <p14:modId xmlns:p14="http://schemas.microsoft.com/office/powerpoint/2010/main" val="4162646443"/>
              </p:ext>
            </p:extLst>
          </p:nvPr>
        </p:nvGraphicFramePr>
        <p:xfrm>
          <a:off x="528196" y="2810862"/>
          <a:ext cx="2904344" cy="1341120"/>
        </p:xfrm>
        <a:graphic>
          <a:graphicData uri="http://schemas.openxmlformats.org/drawingml/2006/table">
            <a:tbl>
              <a:tblPr firstRow="1" bandRow="1">
                <a:effectLst/>
                <a:tableStyleId>{5C22544A-7EE6-4342-B048-85BDC9FD1C3A}</a:tableStyleId>
              </a:tblPr>
              <a:tblGrid>
                <a:gridCol w="2904344">
                  <a:extLst>
                    <a:ext uri="{9D8B030D-6E8A-4147-A177-3AD203B41FA5}">
                      <a16:colId xmlns:a16="http://schemas.microsoft.com/office/drawing/2014/main" val="359619116"/>
                    </a:ext>
                  </a:extLst>
                </a:gridCol>
              </a:tblGrid>
              <a:tr h="32416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chemeClr val="bg1">
                              <a:lumMod val="75000"/>
                              <a:lumOff val="25000"/>
                            </a:schemeClr>
                          </a:solidFill>
                          <a:latin typeface="+mn-lt"/>
                        </a:rPr>
                        <a:t>Scarlet Journey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561436"/>
                  </a:ext>
                </a:extLst>
              </a:tr>
              <a:tr h="33501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chemeClr val="bg1">
                              <a:lumMod val="75000"/>
                              <a:lumOff val="25000"/>
                            </a:schemeClr>
                          </a:solidFill>
                          <a:latin typeface="+mn-lt"/>
                        </a:rPr>
                        <a:t>HR/Payroll Transformation</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64220756"/>
                  </a:ext>
                </a:extLst>
              </a:tr>
              <a:tr h="33501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solidFill>
                          <a:schemeClr val="bg1">
                            <a:lumMod val="75000"/>
                            <a:lumOff val="25000"/>
                          </a:schemeClr>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2900254"/>
                  </a:ext>
                </a:extLst>
              </a:tr>
              <a:tr h="335010">
                <a:tc>
                  <a:txBody>
                    <a:bodyPr/>
                    <a:lstStyle/>
                    <a:p>
                      <a:pPr marL="0" indent="0" algn="l">
                        <a:buFont typeface="Arial" panose="020B0604020202020204" pitchFamily="34" charset="0"/>
                        <a:buNone/>
                      </a:pPr>
                      <a:endParaRPr lang="en-US" sz="1600" b="1" dirty="0">
                        <a:solidFill>
                          <a:schemeClr val="bg1">
                            <a:lumMod val="75000"/>
                            <a:lumOff val="25000"/>
                          </a:schemeClr>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3978972"/>
                  </a:ext>
                </a:extLst>
              </a:tr>
            </a:tbl>
          </a:graphicData>
        </a:graphic>
      </p:graphicFrame>
      <p:pic>
        <p:nvPicPr>
          <p:cNvPr id="6" name="Picture 5">
            <a:extLst>
              <a:ext uri="{FF2B5EF4-FFF2-40B4-BE49-F238E27FC236}">
                <a16:creationId xmlns:a16="http://schemas.microsoft.com/office/drawing/2014/main" id="{6D007D3C-0A98-9544-C828-324D5C8CD6DA}"/>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l="22950"/>
          <a:stretch/>
        </p:blipFill>
        <p:spPr>
          <a:xfrm>
            <a:off x="243449" y="5937839"/>
            <a:ext cx="1251749" cy="557977"/>
          </a:xfrm>
          <a:prstGeom prst="rect">
            <a:avLst/>
          </a:prstGeom>
        </p:spPr>
      </p:pic>
    </p:spTree>
    <p:extLst>
      <p:ext uri="{BB962C8B-B14F-4D97-AF65-F5344CB8AC3E}">
        <p14:creationId xmlns:p14="http://schemas.microsoft.com/office/powerpoint/2010/main" val="660747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D8D8D8"/>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val="0"/>
              </a:ext>
            </a:extLst>
          </a:blip>
          <a:srcRect r="-1393"/>
          <a:stretch/>
        </p:blipFill>
        <p:spPr>
          <a:xfrm>
            <a:off x="3777980" y="0"/>
            <a:ext cx="4636040" cy="6858000"/>
          </a:xfrm>
          <a:prstGeom prst="rect">
            <a:avLst/>
          </a:prstGeom>
        </p:spPr>
      </p:pic>
      <p:sp>
        <p:nvSpPr>
          <p:cNvPr id="3" name="Text Placeholder 28">
            <a:extLst>
              <a:ext uri="{FF2B5EF4-FFF2-40B4-BE49-F238E27FC236}">
                <a16:creationId xmlns:a16="http://schemas.microsoft.com/office/drawing/2014/main" id="{EC895A7B-1E7C-DE30-B19E-B30EA3D37628}"/>
              </a:ext>
            </a:extLst>
          </p:cNvPr>
          <p:cNvSpPr txBox="1">
            <a:spLocks/>
          </p:cNvSpPr>
          <p:nvPr/>
        </p:nvSpPr>
        <p:spPr>
          <a:xfrm>
            <a:off x="528195" y="2132771"/>
            <a:ext cx="1911789" cy="495915"/>
          </a:xfrm>
          <a:prstGeom prst="rect">
            <a:avLst/>
          </a:prstGeom>
          <a:solidFill>
            <a:schemeClr val="bg1">
              <a:lumMod val="85000"/>
              <a:lumOff val="15000"/>
            </a:schemeClr>
          </a:solidFill>
          <a:ln>
            <a:solidFill>
              <a:schemeClr val="bg1">
                <a:lumMod val="85000"/>
                <a:lumOff val="15000"/>
              </a:schemeClr>
            </a:solidFill>
            <a:prstDash/>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r" defTabSz="457200" rtl="0" eaLnBrk="1" latinLnBrk="0" hangingPunct="1">
              <a:spcBef>
                <a:spcPct val="0"/>
              </a:spcBef>
              <a:buNone/>
              <a:defRPr lang="en-US" sz="2400" b="0" i="0" kern="1200" spc="100" baseline="0">
                <a:solidFill>
                  <a:schemeClr val="accent1"/>
                </a:solidFill>
                <a:latin typeface="+mj-lt"/>
                <a:ea typeface="+mn-ea"/>
                <a:cs typeface="+mn-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100" normalizeH="0" baseline="0" noProof="0" dirty="0">
                <a:ln>
                  <a:noFill/>
                </a:ln>
                <a:solidFill>
                  <a:schemeClr val="tx1"/>
                </a:solidFill>
                <a:effectLst/>
                <a:uLnTx/>
                <a:uFillTx/>
                <a:latin typeface="ITC Giovanni Std Book"/>
                <a:ea typeface="+mn-ea"/>
                <a:cs typeface="+mn-cs"/>
              </a:rPr>
              <a:t>On the Agenda</a:t>
            </a:r>
          </a:p>
        </p:txBody>
      </p:sp>
      <p:graphicFrame>
        <p:nvGraphicFramePr>
          <p:cNvPr id="8" name="Table 5">
            <a:extLst>
              <a:ext uri="{FF2B5EF4-FFF2-40B4-BE49-F238E27FC236}">
                <a16:creationId xmlns:a16="http://schemas.microsoft.com/office/drawing/2014/main" id="{0CFDA41A-058B-9041-7244-840303717A89}"/>
              </a:ext>
            </a:extLst>
          </p:cNvPr>
          <p:cNvGraphicFramePr>
            <a:graphicFrameLocks noGrp="1"/>
          </p:cNvGraphicFramePr>
          <p:nvPr>
            <p:extLst>
              <p:ext uri="{D42A27DB-BD31-4B8C-83A1-F6EECF244321}">
                <p14:modId xmlns:p14="http://schemas.microsoft.com/office/powerpoint/2010/main" val="3926844966"/>
              </p:ext>
            </p:extLst>
          </p:nvPr>
        </p:nvGraphicFramePr>
        <p:xfrm>
          <a:off x="528196" y="2807595"/>
          <a:ext cx="2904344" cy="1828800"/>
        </p:xfrm>
        <a:graphic>
          <a:graphicData uri="http://schemas.openxmlformats.org/drawingml/2006/table">
            <a:tbl>
              <a:tblPr firstRow="1" bandRow="1">
                <a:effectLst/>
                <a:tableStyleId>{5C22544A-7EE6-4342-B048-85BDC9FD1C3A}</a:tableStyleId>
              </a:tblPr>
              <a:tblGrid>
                <a:gridCol w="2904344">
                  <a:extLst>
                    <a:ext uri="{9D8B030D-6E8A-4147-A177-3AD203B41FA5}">
                      <a16:colId xmlns:a16="http://schemas.microsoft.com/office/drawing/2014/main" val="359619116"/>
                    </a:ext>
                  </a:extLst>
                </a:gridCol>
              </a:tblGrid>
              <a:tr h="16973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u="sng" dirty="0">
                          <a:solidFill>
                            <a:schemeClr val="bg1">
                              <a:lumMod val="75000"/>
                              <a:lumOff val="25000"/>
                            </a:schemeClr>
                          </a:solidFill>
                          <a:latin typeface="+mn-lt"/>
                        </a:rPr>
                        <a:t>Scarlet</a:t>
                      </a:r>
                      <a:r>
                        <a:rPr lang="en-US" sz="1600" b="1" u="sng" baseline="0" dirty="0">
                          <a:solidFill>
                            <a:schemeClr val="bg1">
                              <a:lumMod val="75000"/>
                              <a:lumOff val="25000"/>
                            </a:schemeClr>
                          </a:solidFill>
                          <a:latin typeface="+mn-lt"/>
                        </a:rPr>
                        <a:t> Journey</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baseline="0" dirty="0">
                          <a:solidFill>
                            <a:schemeClr val="bg1">
                              <a:lumMod val="75000"/>
                              <a:lumOff val="25000"/>
                            </a:schemeClr>
                          </a:solidFill>
                          <a:latin typeface="+mn-lt"/>
                        </a:rPr>
                        <a:t>Foundation and Alumni Relations</a:t>
                      </a:r>
                      <a:endParaRPr lang="en-US" sz="1600" b="1" dirty="0">
                        <a:solidFill>
                          <a:schemeClr val="bg1">
                            <a:lumMod val="75000"/>
                            <a:lumOff val="25000"/>
                          </a:schemeClr>
                        </a:solidFill>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561436"/>
                  </a:ext>
                </a:extLst>
              </a:tr>
              <a:tr h="0">
                <a:tc>
                  <a:txBody>
                    <a:bodyPr/>
                    <a:lstStyle/>
                    <a:p>
                      <a:pPr marL="0" indent="0" algn="l">
                        <a:buFont typeface="Arial" panose="020B0604020202020204" pitchFamily="34" charset="0"/>
                        <a:buNone/>
                      </a:pPr>
                      <a:r>
                        <a:rPr lang="en-US" sz="1600" b="1" dirty="0">
                          <a:solidFill>
                            <a:schemeClr val="bg1">
                              <a:lumMod val="75000"/>
                              <a:lumOff val="25000"/>
                            </a:schemeClr>
                          </a:solidFill>
                          <a:latin typeface="+mn-lt"/>
                        </a:rPr>
                        <a:t>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64220756"/>
                  </a:ext>
                </a:extLst>
              </a:tr>
              <a:tr h="33501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1" dirty="0">
                        <a:solidFill>
                          <a:schemeClr val="bg1">
                            <a:lumMod val="75000"/>
                            <a:lumOff val="25000"/>
                          </a:schemeClr>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2900254"/>
                  </a:ext>
                </a:extLst>
              </a:tr>
              <a:tr h="332012">
                <a:tc>
                  <a:txBody>
                    <a:bodyPr/>
                    <a:lstStyle/>
                    <a:p>
                      <a:pPr marL="0" indent="0" algn="l">
                        <a:buFont typeface="Arial" panose="020B0604020202020204" pitchFamily="34" charset="0"/>
                        <a:buNone/>
                      </a:pPr>
                      <a:endParaRPr lang="en-US" sz="1600" b="1" dirty="0">
                        <a:solidFill>
                          <a:schemeClr val="bg1">
                            <a:lumMod val="75000"/>
                            <a:lumOff val="25000"/>
                          </a:schemeClr>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3978972"/>
                  </a:ext>
                </a:extLst>
              </a:tr>
            </a:tbl>
          </a:graphicData>
        </a:graphic>
      </p:graphicFrame>
      <p:sp>
        <p:nvSpPr>
          <p:cNvPr id="18" name="Text Placeholder 28">
            <a:extLst>
              <a:ext uri="{FF2B5EF4-FFF2-40B4-BE49-F238E27FC236}">
                <a16:creationId xmlns:a16="http://schemas.microsoft.com/office/drawing/2014/main" id="{234EF44E-7C9E-46B9-C793-EC56C746E392}"/>
              </a:ext>
            </a:extLst>
          </p:cNvPr>
          <p:cNvSpPr txBox="1">
            <a:spLocks/>
          </p:cNvSpPr>
          <p:nvPr/>
        </p:nvSpPr>
        <p:spPr>
          <a:xfrm>
            <a:off x="6939120" y="5669733"/>
            <a:ext cx="5029200" cy="914400"/>
          </a:xfrm>
          <a:prstGeom prst="rect">
            <a:avLst/>
          </a:prstGeom>
          <a:solidFill>
            <a:srgbClr val="EEEEEE"/>
          </a:solidFill>
          <a:ln>
            <a:solidFill>
              <a:schemeClr val="bg1">
                <a:lumMod val="85000"/>
                <a:lumOff val="15000"/>
              </a:schemeClr>
            </a:solidFill>
            <a:prstDash/>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r" defTabSz="457200" rtl="0" eaLnBrk="1" latinLnBrk="0" hangingPunct="1">
              <a:spcBef>
                <a:spcPct val="0"/>
              </a:spcBef>
              <a:buNone/>
              <a:defRPr lang="en-US" sz="2400" b="0" i="0" kern="1200" spc="100" baseline="0">
                <a:solidFill>
                  <a:schemeClr val="accent1"/>
                </a:solidFill>
                <a:latin typeface="+mj-lt"/>
                <a:ea typeface="+mn-ea"/>
                <a:cs typeface="+mn-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100" normalizeH="0" baseline="0" noProof="0" dirty="0">
                <a:ln>
                  <a:noFill/>
                </a:ln>
                <a:solidFill>
                  <a:prstClr val="black">
                    <a:lumMod val="85000"/>
                    <a:lumOff val="15000"/>
                  </a:prstClr>
                </a:solidFill>
                <a:effectLst/>
                <a:uLnTx/>
                <a:uFillTx/>
                <a:latin typeface="ITC Giovanni Std Book"/>
                <a:ea typeface="+mn-ea"/>
                <a:cs typeface="+mn-cs"/>
              </a:rPr>
              <a:t>Candy Knaus-Huber</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100" normalizeH="0" baseline="0" noProof="0" dirty="0">
                <a:ln>
                  <a:noFill/>
                </a:ln>
                <a:solidFill>
                  <a:prstClr val="black">
                    <a:lumMod val="85000"/>
                    <a:lumOff val="15000"/>
                  </a:prstClr>
                </a:solidFill>
                <a:effectLst/>
                <a:uLnTx/>
                <a:uFillTx/>
                <a:latin typeface="ITC Giovanni Std Book"/>
                <a:ea typeface="+mn-ea"/>
                <a:cs typeface="+mn-cs"/>
              </a:rPr>
              <a:t>Managing</a:t>
            </a:r>
            <a:r>
              <a:rPr kumimoji="0" lang="en-US" sz="1600" b="0" i="0" u="none" strike="noStrike" kern="1200" cap="none" spc="100" normalizeH="0" noProof="0" dirty="0">
                <a:ln>
                  <a:noFill/>
                </a:ln>
                <a:solidFill>
                  <a:prstClr val="black">
                    <a:lumMod val="85000"/>
                    <a:lumOff val="15000"/>
                  </a:prstClr>
                </a:solidFill>
                <a:effectLst/>
                <a:uLnTx/>
                <a:uFillTx/>
                <a:latin typeface="ITC Giovanni Std Book"/>
                <a:ea typeface="+mn-ea"/>
                <a:cs typeface="+mn-cs"/>
              </a:rPr>
              <a:t> Director, Systems and </a:t>
            </a:r>
            <a:r>
              <a:rPr kumimoji="0" lang="en-US" sz="1600" b="0" i="0" u="none" strike="noStrike" kern="1200" cap="none" spc="100" normalizeH="0" baseline="0" noProof="0" dirty="0">
                <a:ln>
                  <a:noFill/>
                </a:ln>
                <a:solidFill>
                  <a:prstClr val="black">
                    <a:lumMod val="85000"/>
                    <a:lumOff val="15000"/>
                  </a:prstClr>
                </a:solidFill>
                <a:effectLst/>
                <a:uLnTx/>
                <a:uFillTx/>
                <a:latin typeface="ITC Giovanni Std Book"/>
                <a:ea typeface="+mn-ea"/>
                <a:cs typeface="+mn-cs"/>
              </a:rPr>
              <a:t>Technology Rutgers University</a:t>
            </a:r>
            <a:r>
              <a:rPr kumimoji="0" lang="en-US" sz="1600" b="0" i="0" u="none" strike="noStrike" kern="1200" cap="none" spc="100" normalizeH="0" noProof="0" dirty="0">
                <a:ln>
                  <a:noFill/>
                </a:ln>
                <a:solidFill>
                  <a:prstClr val="black">
                    <a:lumMod val="85000"/>
                    <a:lumOff val="15000"/>
                  </a:prstClr>
                </a:solidFill>
                <a:effectLst/>
                <a:uLnTx/>
                <a:uFillTx/>
                <a:latin typeface="ITC Giovanni Std Book"/>
                <a:ea typeface="+mn-ea"/>
                <a:cs typeface="+mn-cs"/>
              </a:rPr>
              <a:t> Foundation</a:t>
            </a:r>
            <a:endParaRPr kumimoji="0" lang="en-US" sz="1600" b="0" i="0" u="none" strike="noStrike" kern="1200" cap="none" spc="100" normalizeH="0" baseline="0" noProof="0" dirty="0">
              <a:ln>
                <a:noFill/>
              </a:ln>
              <a:solidFill>
                <a:prstClr val="black">
                  <a:lumMod val="85000"/>
                  <a:lumOff val="15000"/>
                </a:prstClr>
              </a:solidFill>
              <a:effectLst/>
              <a:uLnTx/>
              <a:uFillTx/>
              <a:latin typeface="ITC Giovanni Std Book"/>
              <a:ea typeface="+mn-ea"/>
              <a:cs typeface="+mn-cs"/>
            </a:endParaRPr>
          </a:p>
        </p:txBody>
      </p:sp>
      <p:pic>
        <p:nvPicPr>
          <p:cNvPr id="6" name="Picture 5">
            <a:extLst>
              <a:ext uri="{FF2B5EF4-FFF2-40B4-BE49-F238E27FC236}">
                <a16:creationId xmlns:a16="http://schemas.microsoft.com/office/drawing/2014/main" id="{99D9FD71-BDB7-10B0-A411-89EF64AFBED2}"/>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l="22950"/>
          <a:stretch/>
        </p:blipFill>
        <p:spPr>
          <a:xfrm>
            <a:off x="243449" y="5937839"/>
            <a:ext cx="1251749" cy="557977"/>
          </a:xfrm>
          <a:prstGeom prst="rect">
            <a:avLst/>
          </a:prstGeom>
        </p:spPr>
      </p:pic>
    </p:spTree>
    <p:extLst>
      <p:ext uri="{BB962C8B-B14F-4D97-AF65-F5344CB8AC3E}">
        <p14:creationId xmlns:p14="http://schemas.microsoft.com/office/powerpoint/2010/main" val="1547394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D8D8D8"/>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35E5D94-3FD8-D3DD-DF4B-76FE4ED360C9}"/>
              </a:ext>
            </a:extLst>
          </p:cNvPr>
          <p:cNvGrpSpPr/>
          <p:nvPr/>
        </p:nvGrpSpPr>
        <p:grpSpPr>
          <a:xfrm>
            <a:off x="491253" y="1484627"/>
            <a:ext cx="3383280" cy="3383280"/>
            <a:chOff x="228826" y="1804024"/>
            <a:chExt cx="3349056" cy="3249952"/>
          </a:xfrm>
        </p:grpSpPr>
        <p:sp>
          <p:nvSpPr>
            <p:cNvPr id="2" name="Oval 1">
              <a:extLst>
                <a:ext uri="{FF2B5EF4-FFF2-40B4-BE49-F238E27FC236}">
                  <a16:creationId xmlns:a16="http://schemas.microsoft.com/office/drawing/2014/main" id="{90B26DBA-4B40-87B1-6279-4C66C5D105B8}"/>
                </a:ext>
              </a:extLst>
            </p:cNvPr>
            <p:cNvSpPr/>
            <p:nvPr/>
          </p:nvSpPr>
          <p:spPr>
            <a:xfrm>
              <a:off x="228826" y="1804024"/>
              <a:ext cx="3349056" cy="3249952"/>
            </a:xfrm>
            <a:prstGeom prst="ellipse">
              <a:avLst/>
            </a:prstGeom>
            <a:solidFill>
              <a:srgbClr val="EEEEE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8E0D18"/>
                  </a:solidFill>
                </a:rPr>
                <a:t>Scarlet Journey (Salesforce CRM)</a:t>
              </a:r>
            </a:p>
          </p:txBody>
        </p:sp>
        <p:sp>
          <p:nvSpPr>
            <p:cNvPr id="49" name="Oval 48">
              <a:extLst>
                <a:ext uri="{FF2B5EF4-FFF2-40B4-BE49-F238E27FC236}">
                  <a16:creationId xmlns:a16="http://schemas.microsoft.com/office/drawing/2014/main" id="{D57E8713-2208-0046-6F44-7346E30AB146}"/>
                </a:ext>
              </a:extLst>
            </p:cNvPr>
            <p:cNvSpPr/>
            <p:nvPr/>
          </p:nvSpPr>
          <p:spPr>
            <a:xfrm>
              <a:off x="978716" y="3812402"/>
              <a:ext cx="1849275" cy="93685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8E0D18"/>
                  </a:solidFill>
                </a:rPr>
                <a:t>Enrollment</a:t>
              </a:r>
            </a:p>
            <a:p>
              <a:pPr algn="ctr"/>
              <a:r>
                <a:rPr lang="en-US" sz="1200" dirty="0">
                  <a:solidFill>
                    <a:srgbClr val="8E0D18"/>
                  </a:solidFill>
                </a:rPr>
                <a:t>Management</a:t>
              </a:r>
            </a:p>
            <a:p>
              <a:pPr algn="ctr"/>
              <a:r>
                <a:rPr lang="en-US" sz="1200" dirty="0">
                  <a:solidFill>
                    <a:srgbClr val="8E0D18"/>
                  </a:solidFill>
                </a:rPr>
                <a:t>Phase 2 </a:t>
              </a:r>
            </a:p>
          </p:txBody>
        </p:sp>
        <p:sp>
          <p:nvSpPr>
            <p:cNvPr id="50" name="Oval 49">
              <a:extLst>
                <a:ext uri="{FF2B5EF4-FFF2-40B4-BE49-F238E27FC236}">
                  <a16:creationId xmlns:a16="http://schemas.microsoft.com/office/drawing/2014/main" id="{83CF0681-E400-3160-D7C4-C237C5803FF0}"/>
                </a:ext>
              </a:extLst>
            </p:cNvPr>
            <p:cNvSpPr/>
            <p:nvPr/>
          </p:nvSpPr>
          <p:spPr>
            <a:xfrm>
              <a:off x="1863969" y="2043987"/>
              <a:ext cx="1290730" cy="116537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8E0D18"/>
                  </a:solidFill>
                </a:rPr>
                <a:t>Athletics</a:t>
              </a:r>
            </a:p>
          </p:txBody>
        </p:sp>
        <p:sp>
          <p:nvSpPr>
            <p:cNvPr id="51" name="Oval 50">
              <a:extLst>
                <a:ext uri="{FF2B5EF4-FFF2-40B4-BE49-F238E27FC236}">
                  <a16:creationId xmlns:a16="http://schemas.microsoft.com/office/drawing/2014/main" id="{9941B769-3D26-E7A6-3E74-AE2397277599}"/>
                </a:ext>
              </a:extLst>
            </p:cNvPr>
            <p:cNvSpPr/>
            <p:nvPr/>
          </p:nvSpPr>
          <p:spPr>
            <a:xfrm>
              <a:off x="620030" y="2127607"/>
              <a:ext cx="1641512" cy="99813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8E0D18"/>
                  </a:solidFill>
                </a:rPr>
                <a:t>Foundation and Alumni Relations</a:t>
              </a:r>
            </a:p>
          </p:txBody>
        </p:sp>
      </p:grpSp>
      <p:sp>
        <p:nvSpPr>
          <p:cNvPr id="52" name="Oval 51">
            <a:extLst>
              <a:ext uri="{FF2B5EF4-FFF2-40B4-BE49-F238E27FC236}">
                <a16:creationId xmlns:a16="http://schemas.microsoft.com/office/drawing/2014/main" id="{406E48A2-E336-9685-928F-90548810AD5C}"/>
              </a:ext>
            </a:extLst>
          </p:cNvPr>
          <p:cNvSpPr/>
          <p:nvPr/>
        </p:nvSpPr>
        <p:spPr>
          <a:xfrm>
            <a:off x="2675086" y="4007998"/>
            <a:ext cx="1371600" cy="1371600"/>
          </a:xfrm>
          <a:prstGeom prst="ellipse">
            <a:avLst/>
          </a:prstGeom>
          <a:solidFill>
            <a:srgbClr val="EEEEE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8E0D18"/>
                </a:solidFill>
              </a:rPr>
              <a:t>Common</a:t>
            </a:r>
          </a:p>
          <a:p>
            <a:pPr algn="ctr"/>
            <a:r>
              <a:rPr lang="en-US" sz="1400" b="1" dirty="0">
                <a:solidFill>
                  <a:srgbClr val="8E0D18"/>
                </a:solidFill>
              </a:rPr>
              <a:t>App</a:t>
            </a:r>
          </a:p>
        </p:txBody>
      </p:sp>
      <p:grpSp>
        <p:nvGrpSpPr>
          <p:cNvPr id="6" name="Group 5">
            <a:extLst>
              <a:ext uri="{FF2B5EF4-FFF2-40B4-BE49-F238E27FC236}">
                <a16:creationId xmlns:a16="http://schemas.microsoft.com/office/drawing/2014/main" id="{83CEB3F6-8441-073F-7B2C-D225CB1C4590}"/>
              </a:ext>
            </a:extLst>
          </p:cNvPr>
          <p:cNvGrpSpPr/>
          <p:nvPr/>
        </p:nvGrpSpPr>
        <p:grpSpPr>
          <a:xfrm>
            <a:off x="4417933" y="1484627"/>
            <a:ext cx="3383280" cy="3383280"/>
            <a:chOff x="4009773" y="1671734"/>
            <a:chExt cx="3556636" cy="3402018"/>
          </a:xfrm>
        </p:grpSpPr>
        <p:sp>
          <p:nvSpPr>
            <p:cNvPr id="53" name="Oval 52">
              <a:extLst>
                <a:ext uri="{FF2B5EF4-FFF2-40B4-BE49-F238E27FC236}">
                  <a16:creationId xmlns:a16="http://schemas.microsoft.com/office/drawing/2014/main" id="{05488C88-EE73-EB5A-7A8A-4E03D29F39DC}"/>
                </a:ext>
              </a:extLst>
            </p:cNvPr>
            <p:cNvSpPr/>
            <p:nvPr/>
          </p:nvSpPr>
          <p:spPr>
            <a:xfrm>
              <a:off x="4009773" y="1671734"/>
              <a:ext cx="3556636" cy="3402018"/>
            </a:xfrm>
            <a:prstGeom prst="ellipse">
              <a:avLst/>
            </a:prstGeom>
            <a:solidFill>
              <a:srgbClr val="EEEEE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b="1" dirty="0">
                  <a:solidFill>
                    <a:srgbClr val="8E0D18"/>
                  </a:solidFill>
                </a:rPr>
                <a:t>Student Experience Improvement Initiative (SEII)</a:t>
              </a:r>
            </a:p>
          </p:txBody>
        </p:sp>
        <p:sp>
          <p:nvSpPr>
            <p:cNvPr id="54" name="Oval 53">
              <a:extLst>
                <a:ext uri="{FF2B5EF4-FFF2-40B4-BE49-F238E27FC236}">
                  <a16:creationId xmlns:a16="http://schemas.microsoft.com/office/drawing/2014/main" id="{7A903973-6841-8507-6D5D-6054B7285EFE}"/>
                </a:ext>
              </a:extLst>
            </p:cNvPr>
            <p:cNvSpPr/>
            <p:nvPr/>
          </p:nvSpPr>
          <p:spPr>
            <a:xfrm>
              <a:off x="4415493" y="1871227"/>
              <a:ext cx="1732373" cy="122181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8E0D18"/>
                  </a:solidFill>
                </a:rPr>
                <a:t>Oracle Student Financial Planning</a:t>
              </a:r>
            </a:p>
            <a:p>
              <a:pPr algn="ctr"/>
              <a:r>
                <a:rPr lang="en-US" sz="1200" dirty="0">
                  <a:solidFill>
                    <a:srgbClr val="8E0D18"/>
                  </a:solidFill>
                </a:rPr>
                <a:t>Stabilization</a:t>
              </a:r>
            </a:p>
          </p:txBody>
        </p:sp>
        <p:sp>
          <p:nvSpPr>
            <p:cNvPr id="55" name="Oval 54">
              <a:extLst>
                <a:ext uri="{FF2B5EF4-FFF2-40B4-BE49-F238E27FC236}">
                  <a16:creationId xmlns:a16="http://schemas.microsoft.com/office/drawing/2014/main" id="{ADDD186E-6B03-7C2F-B309-2766924F279D}"/>
                </a:ext>
              </a:extLst>
            </p:cNvPr>
            <p:cNvSpPr/>
            <p:nvPr/>
          </p:nvSpPr>
          <p:spPr>
            <a:xfrm>
              <a:off x="5649351" y="2040631"/>
              <a:ext cx="1515567" cy="101466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8E0D18"/>
                  </a:solidFill>
                </a:rPr>
                <a:t>Student </a:t>
              </a:r>
            </a:p>
            <a:p>
              <a:pPr algn="ctr"/>
              <a:r>
                <a:rPr lang="en-US" sz="1200" dirty="0">
                  <a:solidFill>
                    <a:srgbClr val="8E0D18"/>
                  </a:solidFill>
                </a:rPr>
                <a:t>Process</a:t>
              </a:r>
            </a:p>
            <a:p>
              <a:pPr algn="ctr"/>
              <a:r>
                <a:rPr lang="en-US" sz="1200" dirty="0">
                  <a:solidFill>
                    <a:srgbClr val="8E0D18"/>
                  </a:solidFill>
                </a:rPr>
                <a:t>Alignment</a:t>
              </a:r>
            </a:p>
          </p:txBody>
        </p:sp>
        <p:sp>
          <p:nvSpPr>
            <p:cNvPr id="56" name="Oval 55">
              <a:extLst>
                <a:ext uri="{FF2B5EF4-FFF2-40B4-BE49-F238E27FC236}">
                  <a16:creationId xmlns:a16="http://schemas.microsoft.com/office/drawing/2014/main" id="{BCB93E29-7CAA-8647-4FFE-0A1A6FF44E04}"/>
                </a:ext>
              </a:extLst>
            </p:cNvPr>
            <p:cNvSpPr/>
            <p:nvPr/>
          </p:nvSpPr>
          <p:spPr>
            <a:xfrm>
              <a:off x="4812576" y="3804771"/>
              <a:ext cx="1915775" cy="126898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8E0D18"/>
                  </a:solidFill>
                </a:rPr>
                <a:t>Oracle Student</a:t>
              </a:r>
            </a:p>
            <a:p>
              <a:pPr algn="ctr"/>
              <a:r>
                <a:rPr lang="en-US" sz="1200" dirty="0">
                  <a:solidFill>
                    <a:srgbClr val="8E0D18"/>
                  </a:solidFill>
                </a:rPr>
                <a:t>Management</a:t>
              </a:r>
            </a:p>
            <a:p>
              <a:pPr algn="ctr"/>
              <a:r>
                <a:rPr lang="en-US" sz="1200" dirty="0">
                  <a:solidFill>
                    <a:srgbClr val="8E0D18"/>
                  </a:solidFill>
                </a:rPr>
                <a:t>Cloud</a:t>
              </a:r>
            </a:p>
          </p:txBody>
        </p:sp>
      </p:grpSp>
      <p:grpSp>
        <p:nvGrpSpPr>
          <p:cNvPr id="7" name="Group 6">
            <a:extLst>
              <a:ext uri="{FF2B5EF4-FFF2-40B4-BE49-F238E27FC236}">
                <a16:creationId xmlns:a16="http://schemas.microsoft.com/office/drawing/2014/main" id="{4A757F52-FFFF-77E4-96EA-A51EB75CFFA6}"/>
              </a:ext>
            </a:extLst>
          </p:cNvPr>
          <p:cNvGrpSpPr/>
          <p:nvPr/>
        </p:nvGrpSpPr>
        <p:grpSpPr>
          <a:xfrm>
            <a:off x="6874985" y="4428566"/>
            <a:ext cx="2533570" cy="2339150"/>
            <a:chOff x="6809961" y="4270947"/>
            <a:chExt cx="2533570" cy="2339150"/>
          </a:xfrm>
        </p:grpSpPr>
        <p:sp>
          <p:nvSpPr>
            <p:cNvPr id="57" name="Oval 56">
              <a:extLst>
                <a:ext uri="{FF2B5EF4-FFF2-40B4-BE49-F238E27FC236}">
                  <a16:creationId xmlns:a16="http://schemas.microsoft.com/office/drawing/2014/main" id="{08DED85E-ACBC-F298-0E66-3BBA300A54A3}"/>
                </a:ext>
              </a:extLst>
            </p:cNvPr>
            <p:cNvSpPr/>
            <p:nvPr/>
          </p:nvSpPr>
          <p:spPr>
            <a:xfrm>
              <a:off x="6809961" y="4270947"/>
              <a:ext cx="2533570" cy="2339150"/>
            </a:xfrm>
            <a:prstGeom prst="ellipse">
              <a:avLst/>
            </a:prstGeom>
            <a:solidFill>
              <a:srgbClr val="EEEEE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8E0D18"/>
                  </a:solidFill>
                </a:rPr>
                <a:t>Procurement</a:t>
              </a:r>
              <a:endParaRPr lang="en-US" b="1" dirty="0">
                <a:solidFill>
                  <a:srgbClr val="8E0D18"/>
                </a:solidFill>
              </a:endParaRPr>
            </a:p>
          </p:txBody>
        </p:sp>
        <p:sp>
          <p:nvSpPr>
            <p:cNvPr id="58" name="Oval 57">
              <a:extLst>
                <a:ext uri="{FF2B5EF4-FFF2-40B4-BE49-F238E27FC236}">
                  <a16:creationId xmlns:a16="http://schemas.microsoft.com/office/drawing/2014/main" id="{D4364081-A67C-F333-A356-22EC1D7F0DFD}"/>
                </a:ext>
              </a:extLst>
            </p:cNvPr>
            <p:cNvSpPr/>
            <p:nvPr/>
          </p:nvSpPr>
          <p:spPr>
            <a:xfrm>
              <a:off x="7165547" y="4523948"/>
              <a:ext cx="1822397" cy="73299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8E0D18"/>
                  </a:solidFill>
                </a:rPr>
                <a:t>SAP Concur Travel Expense Management</a:t>
              </a:r>
            </a:p>
          </p:txBody>
        </p:sp>
        <p:sp>
          <p:nvSpPr>
            <p:cNvPr id="59" name="Oval 58">
              <a:extLst>
                <a:ext uri="{FF2B5EF4-FFF2-40B4-BE49-F238E27FC236}">
                  <a16:creationId xmlns:a16="http://schemas.microsoft.com/office/drawing/2014/main" id="{E74C9D4C-F2A1-BA1C-6A34-600E44648DF3}"/>
                </a:ext>
              </a:extLst>
            </p:cNvPr>
            <p:cNvSpPr/>
            <p:nvPr/>
          </p:nvSpPr>
          <p:spPr>
            <a:xfrm>
              <a:off x="7080222" y="5604250"/>
              <a:ext cx="1971859" cy="70472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8E0D18"/>
                  </a:solidFill>
                </a:rPr>
                <a:t>Lease Administration</a:t>
              </a:r>
            </a:p>
          </p:txBody>
        </p:sp>
      </p:grpSp>
      <p:grpSp>
        <p:nvGrpSpPr>
          <p:cNvPr id="10" name="Group 9">
            <a:extLst>
              <a:ext uri="{FF2B5EF4-FFF2-40B4-BE49-F238E27FC236}">
                <a16:creationId xmlns:a16="http://schemas.microsoft.com/office/drawing/2014/main" id="{AF3F2DA6-E35A-7D19-7D2C-83B4D38E948C}"/>
              </a:ext>
            </a:extLst>
          </p:cNvPr>
          <p:cNvGrpSpPr/>
          <p:nvPr/>
        </p:nvGrpSpPr>
        <p:grpSpPr>
          <a:xfrm>
            <a:off x="8344613" y="1484627"/>
            <a:ext cx="3383280" cy="4022719"/>
            <a:chOff x="8344613" y="1651958"/>
            <a:chExt cx="3383280" cy="4022719"/>
          </a:xfrm>
        </p:grpSpPr>
        <p:grpSp>
          <p:nvGrpSpPr>
            <p:cNvPr id="8" name="Group 7">
              <a:extLst>
                <a:ext uri="{FF2B5EF4-FFF2-40B4-BE49-F238E27FC236}">
                  <a16:creationId xmlns:a16="http://schemas.microsoft.com/office/drawing/2014/main" id="{784DE788-F3E9-1BFB-C7F4-2873744EECC0}"/>
                </a:ext>
              </a:extLst>
            </p:cNvPr>
            <p:cNvGrpSpPr/>
            <p:nvPr/>
          </p:nvGrpSpPr>
          <p:grpSpPr>
            <a:xfrm>
              <a:off x="8344613" y="1651958"/>
              <a:ext cx="3383280" cy="3383280"/>
              <a:chOff x="8250867" y="1671734"/>
              <a:chExt cx="3186022" cy="3194984"/>
            </a:xfrm>
          </p:grpSpPr>
          <p:sp>
            <p:nvSpPr>
              <p:cNvPr id="60" name="Oval 59">
                <a:extLst>
                  <a:ext uri="{FF2B5EF4-FFF2-40B4-BE49-F238E27FC236}">
                    <a16:creationId xmlns:a16="http://schemas.microsoft.com/office/drawing/2014/main" id="{62F29495-4337-19CC-B8C4-F73E5EB9C675}"/>
                  </a:ext>
                </a:extLst>
              </p:cNvPr>
              <p:cNvSpPr/>
              <p:nvPr/>
            </p:nvSpPr>
            <p:spPr>
              <a:xfrm>
                <a:off x="8250867" y="1671734"/>
                <a:ext cx="3186022" cy="3194984"/>
              </a:xfrm>
              <a:prstGeom prst="ellipse">
                <a:avLst/>
              </a:prstGeom>
              <a:solidFill>
                <a:srgbClr val="EEEEE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8E0D18"/>
                    </a:solidFill>
                  </a:rPr>
                  <a:t>HR/Payroll Transformation</a:t>
                </a:r>
              </a:p>
            </p:txBody>
          </p:sp>
          <p:sp>
            <p:nvSpPr>
              <p:cNvPr id="61" name="Oval 60">
                <a:extLst>
                  <a:ext uri="{FF2B5EF4-FFF2-40B4-BE49-F238E27FC236}">
                    <a16:creationId xmlns:a16="http://schemas.microsoft.com/office/drawing/2014/main" id="{E7A18B56-BD23-B52F-5E20-E9FB0D0C2D73}"/>
                  </a:ext>
                </a:extLst>
              </p:cNvPr>
              <p:cNvSpPr/>
              <p:nvPr/>
            </p:nvSpPr>
            <p:spPr>
              <a:xfrm>
                <a:off x="8909584" y="1802540"/>
                <a:ext cx="1855883" cy="126055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8E0D18"/>
                    </a:solidFill>
                  </a:rPr>
                  <a:t>Process</a:t>
                </a:r>
              </a:p>
              <a:p>
                <a:pPr algn="ctr"/>
                <a:r>
                  <a:rPr lang="en-US" sz="1200" dirty="0">
                    <a:solidFill>
                      <a:srgbClr val="8E0D18"/>
                    </a:solidFill>
                  </a:rPr>
                  <a:t>Review and </a:t>
                </a:r>
              </a:p>
              <a:p>
                <a:pPr algn="ctr"/>
                <a:r>
                  <a:rPr lang="en-US" sz="1200" dirty="0">
                    <a:solidFill>
                      <a:srgbClr val="8E0D18"/>
                    </a:solidFill>
                  </a:rPr>
                  <a:t>Re-engineering</a:t>
                </a:r>
              </a:p>
            </p:txBody>
          </p:sp>
          <p:sp>
            <p:nvSpPr>
              <p:cNvPr id="62" name="Oval 61">
                <a:extLst>
                  <a:ext uri="{FF2B5EF4-FFF2-40B4-BE49-F238E27FC236}">
                    <a16:creationId xmlns:a16="http://schemas.microsoft.com/office/drawing/2014/main" id="{DD94BC03-431F-6F27-A417-E74D5C1DAA21}"/>
                  </a:ext>
                </a:extLst>
              </p:cNvPr>
              <p:cNvSpPr/>
              <p:nvPr/>
            </p:nvSpPr>
            <p:spPr>
              <a:xfrm>
                <a:off x="8785214" y="3424389"/>
                <a:ext cx="2118593" cy="126055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8E0D18"/>
                    </a:solidFill>
                  </a:rPr>
                  <a:t>Oracle Human Capital Management (HCM) Cloud</a:t>
                </a:r>
              </a:p>
            </p:txBody>
          </p:sp>
        </p:grpSp>
        <p:sp>
          <p:nvSpPr>
            <p:cNvPr id="63" name="Oval 62">
              <a:extLst>
                <a:ext uri="{FF2B5EF4-FFF2-40B4-BE49-F238E27FC236}">
                  <a16:creationId xmlns:a16="http://schemas.microsoft.com/office/drawing/2014/main" id="{3576B7EA-B499-E53C-AC8E-72CB09AA67CC}"/>
                </a:ext>
              </a:extLst>
            </p:cNvPr>
            <p:cNvSpPr/>
            <p:nvPr/>
          </p:nvSpPr>
          <p:spPr>
            <a:xfrm>
              <a:off x="10356293" y="4303077"/>
              <a:ext cx="1371600" cy="1371600"/>
            </a:xfrm>
            <a:prstGeom prst="ellipse">
              <a:avLst/>
            </a:prstGeom>
            <a:solidFill>
              <a:srgbClr val="EEEEE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8E0D18"/>
                  </a:solidFill>
                </a:rPr>
                <a:t>Chart of Accounts</a:t>
              </a:r>
            </a:p>
            <a:p>
              <a:pPr algn="ctr"/>
              <a:r>
                <a:rPr lang="en-US" sz="1400" b="1" dirty="0">
                  <a:solidFill>
                    <a:srgbClr val="8E0D18"/>
                  </a:solidFill>
                </a:rPr>
                <a:t>Phase 2</a:t>
              </a:r>
            </a:p>
          </p:txBody>
        </p:sp>
      </p:grpSp>
      <p:sp>
        <p:nvSpPr>
          <p:cNvPr id="5" name="Slide Number Placeholder 2">
            <a:extLst>
              <a:ext uri="{FF2B5EF4-FFF2-40B4-BE49-F238E27FC236}">
                <a16:creationId xmlns:a16="http://schemas.microsoft.com/office/drawing/2014/main" id="{A219481E-B9E2-551B-5C90-2C15D7AC240F}"/>
              </a:ext>
            </a:extLst>
          </p:cNvPr>
          <p:cNvSpPr>
            <a:spLocks noGrp="1"/>
          </p:cNvSpPr>
          <p:nvPr>
            <p:ph type="sldNum" sz="quarter" idx="12"/>
          </p:nvPr>
        </p:nvSpPr>
        <p:spPr>
          <a:xfrm>
            <a:off x="11110352" y="5828326"/>
            <a:ext cx="838199" cy="767687"/>
          </a:xfrm>
        </p:spPr>
        <p:txBody>
          <a:bodyPr/>
          <a:lstStyle/>
          <a:p>
            <a:fld id="{18D65601-5AE2-46FC-B138-694DDD2B510D}" type="slidenum">
              <a:rPr lang="en-US" smtClean="0">
                <a:solidFill>
                  <a:srgbClr val="8E0D18"/>
                </a:solidFill>
              </a:rPr>
              <a:t>8</a:t>
            </a:fld>
            <a:endParaRPr lang="en-US" dirty="0">
              <a:solidFill>
                <a:srgbClr val="8E0D18"/>
              </a:solidFill>
            </a:endParaRPr>
          </a:p>
        </p:txBody>
      </p:sp>
      <p:pic>
        <p:nvPicPr>
          <p:cNvPr id="9" name="Picture 8">
            <a:extLst>
              <a:ext uri="{FF2B5EF4-FFF2-40B4-BE49-F238E27FC236}">
                <a16:creationId xmlns:a16="http://schemas.microsoft.com/office/drawing/2014/main" id="{F311A6F0-E641-2B2E-89FE-42DB82E7C596}"/>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22950"/>
          <a:stretch/>
        </p:blipFill>
        <p:spPr>
          <a:xfrm>
            <a:off x="243449" y="5937839"/>
            <a:ext cx="1251749" cy="557977"/>
          </a:xfrm>
          <a:prstGeom prst="rect">
            <a:avLst/>
          </a:prstGeom>
        </p:spPr>
      </p:pic>
      <p:sp>
        <p:nvSpPr>
          <p:cNvPr id="11" name="Text Placeholder 28">
            <a:extLst>
              <a:ext uri="{FF2B5EF4-FFF2-40B4-BE49-F238E27FC236}">
                <a16:creationId xmlns:a16="http://schemas.microsoft.com/office/drawing/2014/main" id="{BC47E5F7-83AF-DDE8-9A23-667316A0BFB4}"/>
              </a:ext>
            </a:extLst>
          </p:cNvPr>
          <p:cNvSpPr txBox="1">
            <a:spLocks/>
          </p:cNvSpPr>
          <p:nvPr/>
        </p:nvSpPr>
        <p:spPr>
          <a:xfrm>
            <a:off x="223681" y="641172"/>
            <a:ext cx="5753914" cy="557977"/>
          </a:xfrm>
          <a:prstGeom prst="rect">
            <a:avLst/>
          </a:prstGeom>
          <a:solidFill>
            <a:schemeClr val="tx1"/>
          </a:solidFill>
          <a:ln>
            <a:noFill/>
            <a:prstDash/>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r" defTabSz="457200" rtl="0" eaLnBrk="1" latinLnBrk="0" hangingPunct="1">
              <a:spcBef>
                <a:spcPct val="0"/>
              </a:spcBef>
              <a:buNone/>
              <a:defRPr lang="en-US" sz="2400" b="0" i="0" kern="1200" spc="100" baseline="0">
                <a:solidFill>
                  <a:schemeClr val="accent1"/>
                </a:solidFill>
                <a:latin typeface="+mj-lt"/>
                <a:ea typeface="+mn-ea"/>
                <a:cs typeface="+mn-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800" b="1" dirty="0">
                <a:solidFill>
                  <a:srgbClr val="8E0D18"/>
                </a:solidFill>
                <a:ea typeface="Cambria" panose="02040503050406030204" pitchFamily="18" charset="0"/>
                <a:cs typeface="Calibri" panose="020F0502020204030204" pitchFamily="34" charset="0"/>
              </a:rPr>
              <a:t>Roadmap Update </a:t>
            </a:r>
            <a:r>
              <a:rPr lang="en-US" sz="2000" i="1" dirty="0">
                <a:solidFill>
                  <a:srgbClr val="8E0D18"/>
                </a:solidFill>
                <a:ea typeface="Cambria" panose="02040503050406030204" pitchFamily="18" charset="0"/>
                <a:cs typeface="Calibri" panose="020F0502020204030204" pitchFamily="34" charset="0"/>
              </a:rPr>
              <a:t>Current Initiatives</a:t>
            </a:r>
            <a:endParaRPr kumimoji="0" lang="en-US" sz="3600" i="1" u="none" strike="noStrike" kern="1200" cap="none" spc="100" normalizeH="0" baseline="0" noProof="0" dirty="0">
              <a:ln>
                <a:noFill/>
              </a:ln>
              <a:solidFill>
                <a:srgbClr val="00B050"/>
              </a:solidFill>
              <a:effectLst/>
              <a:uLnTx/>
              <a:uFillTx/>
              <a:ea typeface="+mn-ea"/>
              <a:cs typeface="+mn-cs"/>
            </a:endParaRPr>
          </a:p>
        </p:txBody>
      </p:sp>
    </p:spTree>
    <p:extLst>
      <p:ext uri="{BB962C8B-B14F-4D97-AF65-F5344CB8AC3E}">
        <p14:creationId xmlns:p14="http://schemas.microsoft.com/office/powerpoint/2010/main" val="368503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D8D8D8"/>
        </a:solidFill>
        <a:effectLst/>
      </p:bgPr>
    </p:bg>
    <p:spTree>
      <p:nvGrpSpPr>
        <p:cNvPr id="1" name=""/>
        <p:cNvGrpSpPr/>
        <p:nvPr/>
      </p:nvGrpSpPr>
      <p:grpSpPr>
        <a:xfrm>
          <a:off x="0" y="0"/>
          <a:ext cx="0" cy="0"/>
          <a:chOff x="0" y="0"/>
          <a:chExt cx="0" cy="0"/>
        </a:xfrm>
      </p:grpSpPr>
      <p:graphicFrame>
        <p:nvGraphicFramePr>
          <p:cNvPr id="5" name="Table 8">
            <a:extLst>
              <a:ext uri="{FF2B5EF4-FFF2-40B4-BE49-F238E27FC236}">
                <a16:creationId xmlns:a16="http://schemas.microsoft.com/office/drawing/2014/main" id="{99F775DC-D447-2FEE-4B4C-09671C7B7323}"/>
              </a:ext>
            </a:extLst>
          </p:cNvPr>
          <p:cNvGraphicFramePr>
            <a:graphicFrameLocks noGrp="1"/>
          </p:cNvGraphicFramePr>
          <p:nvPr>
            <p:extLst>
              <p:ext uri="{D42A27DB-BD31-4B8C-83A1-F6EECF244321}">
                <p14:modId xmlns:p14="http://schemas.microsoft.com/office/powerpoint/2010/main" val="2617092009"/>
              </p:ext>
            </p:extLst>
          </p:nvPr>
        </p:nvGraphicFramePr>
        <p:xfrm>
          <a:off x="811569" y="1859838"/>
          <a:ext cx="10568065" cy="1534364"/>
        </p:xfrm>
        <a:graphic>
          <a:graphicData uri="http://schemas.openxmlformats.org/drawingml/2006/table">
            <a:tbl>
              <a:tblPr firstRow="1" bandRow="1">
                <a:tableStyleId>{5C22544A-7EE6-4342-B048-85BDC9FD1C3A}</a:tableStyleId>
              </a:tblPr>
              <a:tblGrid>
                <a:gridCol w="2477541">
                  <a:extLst>
                    <a:ext uri="{9D8B030D-6E8A-4147-A177-3AD203B41FA5}">
                      <a16:colId xmlns:a16="http://schemas.microsoft.com/office/drawing/2014/main" val="2518007003"/>
                    </a:ext>
                  </a:extLst>
                </a:gridCol>
                <a:gridCol w="5733506">
                  <a:extLst>
                    <a:ext uri="{9D8B030D-6E8A-4147-A177-3AD203B41FA5}">
                      <a16:colId xmlns:a16="http://schemas.microsoft.com/office/drawing/2014/main" val="1978857961"/>
                    </a:ext>
                  </a:extLst>
                </a:gridCol>
                <a:gridCol w="2357018">
                  <a:extLst>
                    <a:ext uri="{9D8B030D-6E8A-4147-A177-3AD203B41FA5}">
                      <a16:colId xmlns:a16="http://schemas.microsoft.com/office/drawing/2014/main" val="591822190"/>
                    </a:ext>
                  </a:extLst>
                </a:gridCol>
              </a:tblGrid>
              <a:tr h="391364">
                <a:tc>
                  <a:txBody>
                    <a:bodyPr/>
                    <a:lstStyle/>
                    <a:p>
                      <a:r>
                        <a:rPr lang="en-US" dirty="0"/>
                        <a:t>Project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E0D18"/>
                    </a:solidFill>
                  </a:tcPr>
                </a:tc>
                <a:tc>
                  <a:txBody>
                    <a:bodyPr/>
                    <a:lstStyle/>
                    <a:p>
                      <a:r>
                        <a:rPr lang="en-US" dirty="0"/>
                        <a:t>Summary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E0D18"/>
                    </a:solidFill>
                  </a:tcPr>
                </a:tc>
                <a:tc>
                  <a:txBody>
                    <a:bodyPr/>
                    <a:lstStyle/>
                    <a:p>
                      <a:r>
                        <a:rPr lang="en-US" dirty="0"/>
                        <a:t>Completion date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E0D18"/>
                    </a:solidFill>
                  </a:tcPr>
                </a:tc>
                <a:extLst>
                  <a:ext uri="{0D108BD9-81ED-4DB2-BD59-A6C34878D82A}">
                    <a16:rowId xmlns:a16="http://schemas.microsoft.com/office/drawing/2014/main" val="135094340"/>
                  </a:ext>
                </a:extLst>
              </a:tr>
              <a:tr h="740174">
                <a:tc>
                  <a:txBody>
                    <a:bodyPr/>
                    <a:lstStyle/>
                    <a:p>
                      <a:r>
                        <a:rPr lang="en-US" sz="1600" dirty="0">
                          <a:solidFill>
                            <a:schemeClr val="bg1">
                              <a:lumMod val="85000"/>
                              <a:lumOff val="15000"/>
                            </a:schemeClr>
                          </a:solidFill>
                        </a:rPr>
                        <a:t>Lease Administration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8D8D8"/>
                    </a:solidFill>
                  </a:tcPr>
                </a:tc>
                <a:tc>
                  <a:txBody>
                    <a:bodyPr/>
                    <a:lstStyle/>
                    <a:p>
                      <a:pPr marL="171450" indent="-171450">
                        <a:buClr>
                          <a:srgbClr val="8E0D18"/>
                        </a:buClr>
                        <a:buFont typeface="Arial" panose="020B0604020202020204" pitchFamily="34" charset="0"/>
                        <a:buChar char="•"/>
                      </a:pPr>
                      <a:r>
                        <a:rPr lang="en-US" sz="1600" dirty="0">
                          <a:solidFill>
                            <a:schemeClr val="bg1">
                              <a:lumMod val="85000"/>
                              <a:lumOff val="15000"/>
                            </a:schemeClr>
                          </a:solidFill>
                        </a:rPr>
                        <a:t>Phase 2 implementation</a:t>
                      </a:r>
                    </a:p>
                    <a:p>
                      <a:pPr marL="742950" lvl="1" indent="-285750">
                        <a:spcAft>
                          <a:spcPts val="600"/>
                        </a:spcAft>
                        <a:buClr>
                          <a:srgbClr val="8E0D18"/>
                        </a:buClr>
                        <a:buFont typeface="Courier New" panose="02070309020205020404" pitchFamily="49" charset="0"/>
                        <a:buChar char="o"/>
                      </a:pPr>
                      <a:r>
                        <a:rPr lang="en-US" sz="1600" dirty="0">
                          <a:solidFill>
                            <a:schemeClr val="bg1">
                              <a:lumMod val="85000"/>
                              <a:lumOff val="15000"/>
                            </a:schemeClr>
                          </a:solidFill>
                        </a:rPr>
                        <a:t>Government Accounting Standards Board 96 compliance</a:t>
                      </a:r>
                    </a:p>
                    <a:p>
                      <a:pPr marL="742950" lvl="1" indent="-285750">
                        <a:spcAft>
                          <a:spcPts val="600"/>
                        </a:spcAft>
                        <a:buClr>
                          <a:srgbClr val="8E0D18"/>
                        </a:buClr>
                        <a:buFont typeface="Courier New" panose="02070309020205020404" pitchFamily="49" charset="0"/>
                        <a:buChar char="o"/>
                      </a:pPr>
                      <a:r>
                        <a:rPr lang="en-US" sz="1600" dirty="0">
                          <a:solidFill>
                            <a:schemeClr val="bg1">
                              <a:lumMod val="85000"/>
                              <a:lumOff val="15000"/>
                            </a:schemeClr>
                          </a:solidFill>
                        </a:rPr>
                        <a:t>Enhanced</a:t>
                      </a:r>
                      <a:r>
                        <a:rPr lang="en-US" sz="1600" baseline="0" dirty="0">
                          <a:solidFill>
                            <a:schemeClr val="bg1">
                              <a:lumMod val="85000"/>
                              <a:lumOff val="15000"/>
                            </a:schemeClr>
                          </a:solidFill>
                        </a:rPr>
                        <a:t> data and reporting</a:t>
                      </a:r>
                      <a:endParaRPr lang="en-US" sz="1600" dirty="0">
                        <a:solidFill>
                          <a:schemeClr val="bg1">
                            <a:lumMod val="85000"/>
                            <a:lumOff val="15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8D8D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lumMod val="85000"/>
                              <a:lumOff val="15000"/>
                            </a:schemeClr>
                          </a:solidFill>
                        </a:rPr>
                        <a:t>July 2023</a:t>
                      </a:r>
                    </a:p>
                    <a:p>
                      <a:endParaRPr lang="en-US" sz="1600" dirty="0">
                        <a:solidFill>
                          <a:schemeClr val="bg1">
                            <a:lumMod val="85000"/>
                            <a:lumOff val="15000"/>
                          </a:schemeClr>
                        </a:solidFill>
                        <a:highlight>
                          <a:srgbClr val="FFFF00"/>
                        </a:highligh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8D8D8"/>
                    </a:solidFill>
                  </a:tcPr>
                </a:tc>
                <a:extLst>
                  <a:ext uri="{0D108BD9-81ED-4DB2-BD59-A6C34878D82A}">
                    <a16:rowId xmlns:a16="http://schemas.microsoft.com/office/drawing/2014/main" val="2610883954"/>
                  </a:ext>
                </a:extLst>
              </a:tr>
            </a:tbl>
          </a:graphicData>
        </a:graphic>
      </p:graphicFrame>
      <p:sp>
        <p:nvSpPr>
          <p:cNvPr id="6" name="Slide Number Placeholder 2">
            <a:extLst>
              <a:ext uri="{FF2B5EF4-FFF2-40B4-BE49-F238E27FC236}">
                <a16:creationId xmlns:a16="http://schemas.microsoft.com/office/drawing/2014/main" id="{91F73FD0-26F1-2CAB-3820-9668CF456DA3}"/>
              </a:ext>
            </a:extLst>
          </p:cNvPr>
          <p:cNvSpPr>
            <a:spLocks noGrp="1"/>
          </p:cNvSpPr>
          <p:nvPr>
            <p:ph type="sldNum" sz="quarter" idx="12"/>
          </p:nvPr>
        </p:nvSpPr>
        <p:spPr>
          <a:xfrm>
            <a:off x="11110352" y="5828326"/>
            <a:ext cx="838199" cy="767687"/>
          </a:xfrm>
        </p:spPr>
        <p:txBody>
          <a:bodyPr/>
          <a:lstStyle/>
          <a:p>
            <a:fld id="{18D65601-5AE2-46FC-B138-694DDD2B510D}" type="slidenum">
              <a:rPr lang="en-US" smtClean="0">
                <a:solidFill>
                  <a:srgbClr val="8E0D18"/>
                </a:solidFill>
              </a:rPr>
              <a:t>9</a:t>
            </a:fld>
            <a:endParaRPr lang="en-US" dirty="0">
              <a:solidFill>
                <a:srgbClr val="8E0D18"/>
              </a:solidFill>
            </a:endParaRPr>
          </a:p>
        </p:txBody>
      </p:sp>
      <p:sp>
        <p:nvSpPr>
          <p:cNvPr id="8" name="Text Placeholder 28">
            <a:extLst>
              <a:ext uri="{FF2B5EF4-FFF2-40B4-BE49-F238E27FC236}">
                <a16:creationId xmlns:a16="http://schemas.microsoft.com/office/drawing/2014/main" id="{0B11B17A-C5B4-8AFF-E4BC-53420F2D308F}"/>
              </a:ext>
            </a:extLst>
          </p:cNvPr>
          <p:cNvSpPr txBox="1">
            <a:spLocks/>
          </p:cNvSpPr>
          <p:nvPr/>
        </p:nvSpPr>
        <p:spPr>
          <a:xfrm>
            <a:off x="3114887" y="3763483"/>
            <a:ext cx="5961427" cy="457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r" defTabSz="457200" rtl="0" eaLnBrk="1" latinLnBrk="0" hangingPunct="1">
              <a:spcBef>
                <a:spcPct val="0"/>
              </a:spcBef>
              <a:buNone/>
              <a:defRPr lang="en-US" sz="2400" b="0" i="0" kern="1200" spc="100" baseline="0">
                <a:solidFill>
                  <a:schemeClr val="accent1"/>
                </a:solidFill>
                <a:latin typeface="+mj-lt"/>
                <a:ea typeface="+mn-ea"/>
                <a:cs typeface="+mn-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000" i="0" u="none" strike="noStrike" kern="1200" cap="none" spc="100" normalizeH="0" baseline="0" noProof="0" dirty="0">
                <a:ln>
                  <a:noFill/>
                </a:ln>
                <a:solidFill>
                  <a:srgbClr val="8E0D18"/>
                </a:solidFill>
                <a:effectLst/>
                <a:uLnTx/>
                <a:uFillTx/>
                <a:ea typeface="+mn-ea"/>
                <a:cs typeface="+mn-cs"/>
              </a:rPr>
              <a:t>In Progress</a:t>
            </a:r>
          </a:p>
        </p:txBody>
      </p:sp>
      <p:graphicFrame>
        <p:nvGraphicFramePr>
          <p:cNvPr id="9" name="Table 8">
            <a:extLst>
              <a:ext uri="{FF2B5EF4-FFF2-40B4-BE49-F238E27FC236}">
                <a16:creationId xmlns:a16="http://schemas.microsoft.com/office/drawing/2014/main" id="{99F775DC-D447-2FEE-4B4C-09671C7B7323}"/>
              </a:ext>
            </a:extLst>
          </p:cNvPr>
          <p:cNvGraphicFramePr>
            <a:graphicFrameLocks noGrp="1"/>
          </p:cNvGraphicFramePr>
          <p:nvPr>
            <p:extLst>
              <p:ext uri="{D42A27DB-BD31-4B8C-83A1-F6EECF244321}">
                <p14:modId xmlns:p14="http://schemas.microsoft.com/office/powerpoint/2010/main" val="2279527579"/>
              </p:ext>
            </p:extLst>
          </p:nvPr>
        </p:nvGraphicFramePr>
        <p:xfrm>
          <a:off x="811569" y="4323195"/>
          <a:ext cx="10568065" cy="970484"/>
        </p:xfrm>
        <a:graphic>
          <a:graphicData uri="http://schemas.openxmlformats.org/drawingml/2006/table">
            <a:tbl>
              <a:tblPr firstRow="1" bandRow="1">
                <a:tableStyleId>{5C22544A-7EE6-4342-B048-85BDC9FD1C3A}</a:tableStyleId>
              </a:tblPr>
              <a:tblGrid>
                <a:gridCol w="2477541">
                  <a:extLst>
                    <a:ext uri="{9D8B030D-6E8A-4147-A177-3AD203B41FA5}">
                      <a16:colId xmlns:a16="http://schemas.microsoft.com/office/drawing/2014/main" val="2518007003"/>
                    </a:ext>
                  </a:extLst>
                </a:gridCol>
                <a:gridCol w="5733506">
                  <a:extLst>
                    <a:ext uri="{9D8B030D-6E8A-4147-A177-3AD203B41FA5}">
                      <a16:colId xmlns:a16="http://schemas.microsoft.com/office/drawing/2014/main" val="1978857961"/>
                    </a:ext>
                  </a:extLst>
                </a:gridCol>
                <a:gridCol w="2357018">
                  <a:extLst>
                    <a:ext uri="{9D8B030D-6E8A-4147-A177-3AD203B41FA5}">
                      <a16:colId xmlns:a16="http://schemas.microsoft.com/office/drawing/2014/main" val="591822190"/>
                    </a:ext>
                  </a:extLst>
                </a:gridCol>
              </a:tblGrid>
              <a:tr h="391364">
                <a:tc>
                  <a:txBody>
                    <a:bodyPr/>
                    <a:lstStyle/>
                    <a:p>
                      <a:r>
                        <a:rPr lang="en-US" dirty="0"/>
                        <a:t>Project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E0D18"/>
                    </a:solidFill>
                  </a:tcPr>
                </a:tc>
                <a:tc>
                  <a:txBody>
                    <a:bodyPr/>
                    <a:lstStyle/>
                    <a:p>
                      <a:r>
                        <a:rPr lang="en-US" dirty="0"/>
                        <a:t>Summary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E0D18"/>
                    </a:solidFill>
                  </a:tcPr>
                </a:tc>
                <a:tc>
                  <a:txBody>
                    <a:bodyPr/>
                    <a:lstStyle/>
                    <a:p>
                      <a:r>
                        <a:rPr lang="en-US" dirty="0"/>
                        <a:t>Anticipated Launch</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E0D18"/>
                    </a:solidFill>
                  </a:tcPr>
                </a:tc>
                <a:extLst>
                  <a:ext uri="{0D108BD9-81ED-4DB2-BD59-A6C34878D82A}">
                    <a16:rowId xmlns:a16="http://schemas.microsoft.com/office/drawing/2014/main" val="135094340"/>
                  </a:ext>
                </a:extLst>
              </a:tr>
              <a:tr h="493776">
                <a:tc>
                  <a:txBody>
                    <a:bodyPr/>
                    <a:lstStyle/>
                    <a:p>
                      <a:r>
                        <a:rPr lang="en-US" sz="1600" dirty="0">
                          <a:solidFill>
                            <a:schemeClr val="bg1">
                              <a:lumMod val="85000"/>
                              <a:lumOff val="15000"/>
                            </a:schemeClr>
                          </a:solidFill>
                        </a:rPr>
                        <a:t>Travel and Expense Management System</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8D8D8"/>
                    </a:solidFill>
                  </a:tcPr>
                </a:tc>
                <a:tc>
                  <a:txBody>
                    <a:bodyPr/>
                    <a:lstStyle/>
                    <a:p>
                      <a:pPr marL="171450" indent="-171450">
                        <a:buClr>
                          <a:srgbClr val="8E0D18"/>
                        </a:buClr>
                        <a:buFont typeface="Arial" panose="020B0604020202020204" pitchFamily="34" charset="0"/>
                        <a:buChar char="•"/>
                      </a:pPr>
                      <a:r>
                        <a:rPr lang="en-US" sz="1600" dirty="0">
                          <a:solidFill>
                            <a:schemeClr val="bg1">
                              <a:lumMod val="85000"/>
                              <a:lumOff val="15000"/>
                            </a:schemeClr>
                          </a:solidFill>
                        </a:rPr>
                        <a:t>Enhanced travel and expense management in a single SAP Concur system</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8D8D8"/>
                    </a:solidFill>
                  </a:tcPr>
                </a:tc>
                <a:tc>
                  <a:txBody>
                    <a:bodyPr/>
                    <a:lstStyle/>
                    <a:p>
                      <a:r>
                        <a:rPr lang="en-US" sz="1600" dirty="0">
                          <a:solidFill>
                            <a:schemeClr val="bg1">
                              <a:lumMod val="85000"/>
                              <a:lumOff val="15000"/>
                            </a:schemeClr>
                          </a:solidFill>
                        </a:rPr>
                        <a:t>July 2024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8D8D8"/>
                    </a:solidFill>
                  </a:tcPr>
                </a:tc>
                <a:extLst>
                  <a:ext uri="{0D108BD9-81ED-4DB2-BD59-A6C34878D82A}">
                    <a16:rowId xmlns:a16="http://schemas.microsoft.com/office/drawing/2014/main" val="1356791710"/>
                  </a:ext>
                </a:extLst>
              </a:tr>
            </a:tbl>
          </a:graphicData>
        </a:graphic>
      </p:graphicFrame>
      <p:sp>
        <p:nvSpPr>
          <p:cNvPr id="10" name="Text Placeholder 28">
            <a:extLst>
              <a:ext uri="{FF2B5EF4-FFF2-40B4-BE49-F238E27FC236}">
                <a16:creationId xmlns:a16="http://schemas.microsoft.com/office/drawing/2014/main" id="{0B11B17A-C5B4-8AFF-E4BC-53420F2D308F}"/>
              </a:ext>
            </a:extLst>
          </p:cNvPr>
          <p:cNvSpPr txBox="1">
            <a:spLocks/>
          </p:cNvSpPr>
          <p:nvPr/>
        </p:nvSpPr>
        <p:spPr>
          <a:xfrm>
            <a:off x="3114887" y="1300985"/>
            <a:ext cx="5961427" cy="457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r" defTabSz="457200" rtl="0" eaLnBrk="1" latinLnBrk="0" hangingPunct="1">
              <a:spcBef>
                <a:spcPct val="0"/>
              </a:spcBef>
              <a:buNone/>
              <a:defRPr lang="en-US" sz="2400" b="0" i="0" kern="1200" spc="100" baseline="0">
                <a:solidFill>
                  <a:schemeClr val="accent1"/>
                </a:solidFill>
                <a:latin typeface="+mj-lt"/>
                <a:ea typeface="+mn-ea"/>
                <a:cs typeface="+mn-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dirty="0">
                <a:solidFill>
                  <a:srgbClr val="8E0D18"/>
                </a:solidFill>
              </a:rPr>
              <a:t>Recently Completed</a:t>
            </a:r>
          </a:p>
        </p:txBody>
      </p:sp>
      <p:sp>
        <p:nvSpPr>
          <p:cNvPr id="2" name="Text Placeholder 28">
            <a:extLst>
              <a:ext uri="{FF2B5EF4-FFF2-40B4-BE49-F238E27FC236}">
                <a16:creationId xmlns:a16="http://schemas.microsoft.com/office/drawing/2014/main" id="{185FAC91-3595-3AAB-E4EB-D7F7AF2BD013}"/>
              </a:ext>
            </a:extLst>
          </p:cNvPr>
          <p:cNvSpPr txBox="1">
            <a:spLocks/>
          </p:cNvSpPr>
          <p:nvPr/>
        </p:nvSpPr>
        <p:spPr>
          <a:xfrm>
            <a:off x="223680" y="641172"/>
            <a:ext cx="4151675" cy="557977"/>
          </a:xfrm>
          <a:prstGeom prst="rect">
            <a:avLst/>
          </a:prstGeom>
          <a:solidFill>
            <a:schemeClr val="tx1"/>
          </a:solidFill>
          <a:ln>
            <a:noFill/>
            <a:prstDash/>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r" defTabSz="457200" rtl="0" eaLnBrk="1" latinLnBrk="0" hangingPunct="1">
              <a:spcBef>
                <a:spcPct val="0"/>
              </a:spcBef>
              <a:buNone/>
              <a:defRPr lang="en-US" sz="2400" b="0" i="0" kern="1200" spc="100" baseline="0">
                <a:solidFill>
                  <a:schemeClr val="accent1"/>
                </a:solidFill>
                <a:latin typeface="+mj-lt"/>
                <a:ea typeface="+mn-ea"/>
                <a:cs typeface="+mn-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b="1" dirty="0">
                <a:solidFill>
                  <a:srgbClr val="8E0D18"/>
                </a:solidFill>
              </a:rPr>
              <a:t>Procurement Projects</a:t>
            </a:r>
          </a:p>
        </p:txBody>
      </p:sp>
      <p:pic>
        <p:nvPicPr>
          <p:cNvPr id="7" name="Picture 6">
            <a:extLst>
              <a:ext uri="{FF2B5EF4-FFF2-40B4-BE49-F238E27FC236}">
                <a16:creationId xmlns:a16="http://schemas.microsoft.com/office/drawing/2014/main" id="{E8E91797-4594-EA78-7358-952A2CBB2258}"/>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22950"/>
          <a:stretch/>
        </p:blipFill>
        <p:spPr>
          <a:xfrm>
            <a:off x="243449" y="5937839"/>
            <a:ext cx="1251749" cy="557977"/>
          </a:xfrm>
          <a:prstGeom prst="rect">
            <a:avLst/>
          </a:prstGeom>
        </p:spPr>
      </p:pic>
    </p:spTree>
    <p:extLst>
      <p:ext uri="{BB962C8B-B14F-4D97-AF65-F5344CB8AC3E}">
        <p14:creationId xmlns:p14="http://schemas.microsoft.com/office/powerpoint/2010/main" val="19708014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Rutgers- UFA Template 1">
      <a:majorFont>
        <a:latin typeface="ITC Giovanni Std Black"/>
        <a:ea typeface=""/>
        <a:cs typeface=""/>
      </a:majorFont>
      <a:minorFont>
        <a:latin typeface="ITC Giovanni Std Book"/>
        <a:ea typeface=""/>
        <a:cs typeface=""/>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UFA Town Hall Template 2023_Final_C" id="{47C04ADB-9561-47CF-A7B2-9960834314E2}" vid="{DF51C586-0DD9-48B5-96D0-C0CDC737F7F1}"/>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Rutgers- UFA Template 1">
      <a:majorFont>
        <a:latin typeface="ITC Giovanni Std Black"/>
        <a:ea typeface=""/>
        <a:cs typeface=""/>
      </a:majorFont>
      <a:minorFont>
        <a:latin typeface="ITC Giovanni Std Book"/>
        <a:ea typeface=""/>
        <a:cs typeface=""/>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UFA Town Hall Template 2023_Final_C" id="{47C04ADB-9561-47CF-A7B2-9960834314E2}" vid="{DF51C586-0DD9-48B5-96D0-C0CDC737F7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fdbb920a-4c7e-4cbf-ac0a-e09f9615412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88EA8309CECD54ABED7123F893FD96A" ma:contentTypeVersion="12" ma:contentTypeDescription="Create a new document." ma:contentTypeScope="" ma:versionID="bb921543c099ff987db84c8b971b6dcc">
  <xsd:schema xmlns:xsd="http://www.w3.org/2001/XMLSchema" xmlns:xs="http://www.w3.org/2001/XMLSchema" xmlns:p="http://schemas.microsoft.com/office/2006/metadata/properties" xmlns:ns3="f1f0d5a0-d5d5-4237-ba21-e0d1e6f3fd12" xmlns:ns4="fdbb920a-4c7e-4cbf-ac0a-e09f9615412c" targetNamespace="http://schemas.microsoft.com/office/2006/metadata/properties" ma:root="true" ma:fieldsID="659dc5a49e106591aeeb04eff4458d76" ns3:_="" ns4:_="">
    <xsd:import namespace="f1f0d5a0-d5d5-4237-ba21-e0d1e6f3fd12"/>
    <xsd:import namespace="fdbb920a-4c7e-4cbf-ac0a-e09f9615412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f0d5a0-d5d5-4237-ba21-e0d1e6f3fd1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bb920a-4c7e-4cbf-ac0a-e09f9615412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BA40F7-EAAA-4895-BCBA-B630FB9352A4}">
  <ds:schemaRefs>
    <ds:schemaRef ds:uri="http://schemas.microsoft.com/sharepoint/v3/contenttype/forms"/>
  </ds:schemaRefs>
</ds:datastoreItem>
</file>

<file path=customXml/itemProps2.xml><?xml version="1.0" encoding="utf-8"?>
<ds:datastoreItem xmlns:ds="http://schemas.openxmlformats.org/officeDocument/2006/customXml" ds:itemID="{CBD30B0D-BC3E-46B4-AB0B-7D3A143E29E6}">
  <ds:schemaRefs>
    <ds:schemaRef ds:uri="http://purl.org/dc/dcmitype/"/>
    <ds:schemaRef ds:uri="http://schemas.microsoft.com/office/2006/documentManagement/types"/>
    <ds:schemaRef ds:uri="http://schemas.microsoft.com/office/infopath/2007/PartnerControls"/>
    <ds:schemaRef ds:uri="http://schemas.microsoft.com/office/2006/metadata/properties"/>
    <ds:schemaRef ds:uri="f1f0d5a0-d5d5-4237-ba21-e0d1e6f3fd12"/>
    <ds:schemaRef ds:uri="http://purl.org/dc/terms/"/>
    <ds:schemaRef ds:uri="http://purl.org/dc/elements/1.1/"/>
    <ds:schemaRef ds:uri="http://schemas.openxmlformats.org/package/2006/metadata/core-properties"/>
    <ds:schemaRef ds:uri="fdbb920a-4c7e-4cbf-ac0a-e09f9615412c"/>
    <ds:schemaRef ds:uri="http://www.w3.org/XML/1998/namespace"/>
  </ds:schemaRefs>
</ds:datastoreItem>
</file>

<file path=customXml/itemProps3.xml><?xml version="1.0" encoding="utf-8"?>
<ds:datastoreItem xmlns:ds="http://schemas.openxmlformats.org/officeDocument/2006/customXml" ds:itemID="{D943598C-83E3-4A0E-94E4-73895D875C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f0d5a0-d5d5-4237-ba21-e0d1e6f3fd12"/>
    <ds:schemaRef ds:uri="fdbb920a-4c7e-4cbf-ac0a-e09f961541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UFA Town Hall Template 2023_Final</Template>
  <TotalTime>10559</TotalTime>
  <Words>1847</Words>
  <Application>Microsoft Office PowerPoint</Application>
  <PresentationFormat>Widescreen</PresentationFormat>
  <Paragraphs>377</Paragraphs>
  <Slides>32</Slides>
  <Notes>29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Arial</vt:lpstr>
      <vt:lpstr>Calibri</vt:lpstr>
      <vt:lpstr>Courier New</vt:lpstr>
      <vt:lpstr>ITC Giovanni Std Black</vt:lpstr>
      <vt:lpstr>ITC Giovanni Std Book</vt:lpstr>
      <vt:lpstr>Univers LT Std 45 Light</vt:lpstr>
      <vt:lpstr>Wingdings</vt:lpstr>
      <vt:lpstr>Wingdings 3</vt:lpstr>
      <vt:lpstr>Ion</vt:lpstr>
      <vt:lpstr>1_Ion</vt:lpstr>
      <vt:lpstr>Cornerstone Forum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Access to Marketing Cloud Email Concierge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to expect going forward</vt:lpstr>
      <vt:lpstr>Questions</vt:lpstr>
      <vt:lpstr>Cornerstone Forum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Finance Town Hall</dc:title>
  <dc:creator>Maxwell Stolfe</dc:creator>
  <cp:lastModifiedBy>Maxwell Stolfe</cp:lastModifiedBy>
  <cp:revision>72</cp:revision>
  <dcterms:created xsi:type="dcterms:W3CDTF">2023-03-06T15:00:51Z</dcterms:created>
  <dcterms:modified xsi:type="dcterms:W3CDTF">2023-11-13T15:40:09Z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0x010100788EA8309CECD54ABED7123F893FD96A</vt:lpwstr>
  </property>
  <property fmtid="{D5CDD505-2E9C-101B-9397-08002B2CF9AE}" pid="3" name="MediaServiceImageTags">
    <vt:lpwstr/>
  </property>
</Properties>
</file>